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5" r:id="rId1"/>
    <p:sldMasterId id="2147483695" r:id="rId2"/>
    <p:sldMasterId id="2147483699" r:id="rId3"/>
  </p:sldMasterIdLst>
  <p:notesMasterIdLst>
    <p:notesMasterId r:id="rId14"/>
  </p:notesMasterIdLst>
  <p:sldIdLst>
    <p:sldId id="340" r:id="rId4"/>
    <p:sldId id="342" r:id="rId5"/>
    <p:sldId id="395" r:id="rId6"/>
    <p:sldId id="350" r:id="rId7"/>
    <p:sldId id="396" r:id="rId8"/>
    <p:sldId id="397" r:id="rId9"/>
    <p:sldId id="398" r:id="rId10"/>
    <p:sldId id="399" r:id="rId11"/>
    <p:sldId id="400" r:id="rId12"/>
    <p:sldId id="391" r:id="rId13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relAid" id="{B83689A9-98F3-6E47-A001-2299591D080E}">
          <p14:sldIdLst>
            <p14:sldId id="340"/>
            <p14:sldId id="342"/>
            <p14:sldId id="395"/>
            <p14:sldId id="350"/>
            <p14:sldId id="396"/>
            <p14:sldId id="397"/>
            <p14:sldId id="398"/>
            <p14:sldId id="399"/>
            <p14:sldId id="40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x Marco (Student)" initials="LM(" lastIdx="2" clrIdx="0">
    <p:extLst>
      <p:ext uri="{19B8F6BF-5375-455C-9EA6-DF929625EA0E}">
        <p15:presenceInfo xmlns:p15="http://schemas.microsoft.com/office/powerpoint/2012/main" userId="S::lax.marco.2021@uni.strath.ac.uk::18160b6b-7a5b-4031-a56f-5296e4741c9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B"/>
    <a:srgbClr val="125299"/>
    <a:srgbClr val="7C6491"/>
    <a:srgbClr val="213240"/>
    <a:srgbClr val="E8E8E8"/>
    <a:srgbClr val="CFCFCF"/>
    <a:srgbClr val="EEF5FF"/>
    <a:srgbClr val="135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0"/>
    <p:restoredTop sz="94629"/>
  </p:normalViewPr>
  <p:slideViewPr>
    <p:cSldViewPr snapToGrid="0" snapToObjects="1">
      <p:cViewPr varScale="1">
        <p:scale>
          <a:sx n="87" d="100"/>
          <a:sy n="87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BD-4079-9BE5-927612E763E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BD-4079-9BE5-927612E763EC}"/>
              </c:ext>
            </c:extLst>
          </c:dPt>
          <c:cat>
            <c:strRef>
              <c:f>Tabelle1!$A$2:$A$3</c:f>
              <c:strCache>
                <c:ptCount val="2"/>
                <c:pt idx="0">
                  <c:v>Datenbereinigung</c:v>
                </c:pt>
                <c:pt idx="1">
                  <c:v>Rest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BD-4079-9BE5-927612E76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8T21:03:48.015" idx="2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4BECB5-5EAA-8349-BB71-C29FC463EE19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8A1F8EF-782F-414E-838C-9FDBBD6F77DF}">
      <dgm:prSet/>
      <dgm:spPr/>
      <dgm:t>
        <a:bodyPr/>
        <a:lstStyle/>
        <a:p>
          <a:endParaRPr lang="de-DE"/>
        </a:p>
      </dgm:t>
    </dgm:pt>
    <dgm:pt modelId="{FD3FA0F5-9CC9-5B4D-88DC-9D449C69ECAA}" type="parTrans" cxnId="{01CDD4AE-A448-2346-8EB3-FCBFFD519260}">
      <dgm:prSet/>
      <dgm:spPr/>
      <dgm:t>
        <a:bodyPr/>
        <a:lstStyle/>
        <a:p>
          <a:endParaRPr lang="de-DE"/>
        </a:p>
      </dgm:t>
    </dgm:pt>
    <dgm:pt modelId="{10B6F3E1-09CA-C748-9380-70F9ABB7EFF3}" type="sibTrans" cxnId="{01CDD4AE-A448-2346-8EB3-FCBFFD519260}">
      <dgm:prSet/>
      <dgm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B35A76"/>
          </a:solidFill>
        </a:ln>
      </dgm:spPr>
      <dgm:t>
        <a:bodyPr/>
        <a:lstStyle/>
        <a:p>
          <a:endParaRPr lang="de-DE"/>
        </a:p>
      </dgm:t>
    </dgm:pt>
    <dgm:pt modelId="{F7345EBB-E9B9-6E48-A30A-405D57C80049}">
      <dgm:prSet phldrT="[Text]" custT="1"/>
      <dgm:spPr/>
      <dgm:t>
        <a:bodyPr/>
        <a:lstStyle/>
        <a:p>
          <a:pPr algn="l"/>
          <a:r>
            <a:rPr lang="de-DE" sz="1200" b="0" i="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Workshops &amp; Events</a:t>
          </a:r>
        </a:p>
      </dgm:t>
    </dgm:pt>
    <dgm:pt modelId="{2DD5C93D-F880-6041-AE2B-F771240550D2}" type="parTrans" cxnId="{5532B0D3-3177-3A4A-B0E5-F68875DB7468}">
      <dgm:prSet/>
      <dgm:spPr/>
      <dgm:t>
        <a:bodyPr/>
        <a:lstStyle/>
        <a:p>
          <a:endParaRPr lang="de-DE"/>
        </a:p>
      </dgm:t>
    </dgm:pt>
    <dgm:pt modelId="{2D582B43-2D46-704C-8710-621FC2294470}" type="sibTrans" cxnId="{5532B0D3-3177-3A4A-B0E5-F68875DB7468}">
      <dgm:prSet/>
      <dgm:spPr>
        <a:solidFill>
          <a:srgbClr val="B35A76"/>
        </a:solidFill>
      </dgm:spPr>
      <dgm:t>
        <a:bodyPr/>
        <a:lstStyle/>
        <a:p>
          <a:endParaRPr lang="de-DE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86AA8C98-6BBB-5C40-ADB6-115C668FC29D}">
      <dgm:prSet phldrT="[Text]" custT="1"/>
      <dgm:spPr/>
      <dgm:t>
        <a:bodyPr/>
        <a:lstStyle/>
        <a:p>
          <a:pPr algn="ctr"/>
          <a:r>
            <a:rPr lang="de-DE" sz="1200" b="0" i="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Community Building</a:t>
          </a:r>
        </a:p>
      </dgm:t>
    </dgm:pt>
    <dgm:pt modelId="{C6D9417A-8F60-3643-A918-24D227F489D9}" type="parTrans" cxnId="{FF164FDD-4E57-D442-8D19-D1EFB1C13945}">
      <dgm:prSet/>
      <dgm:spPr/>
      <dgm:t>
        <a:bodyPr/>
        <a:lstStyle/>
        <a:p>
          <a:endParaRPr lang="de-DE"/>
        </a:p>
      </dgm:t>
    </dgm:pt>
    <dgm:pt modelId="{37334245-EADF-0045-94D2-8D89D129A51D}" type="sibTrans" cxnId="{FF164FDD-4E57-D442-8D19-D1EFB1C13945}">
      <dgm:prSet/>
      <dgm:spPr>
        <a:solidFill>
          <a:srgbClr val="59649A"/>
        </a:solidFill>
      </dgm:spPr>
      <dgm:t>
        <a:bodyPr/>
        <a:lstStyle/>
        <a:p>
          <a:endParaRPr lang="de-DE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2F415D50-1420-794C-B268-AF4D93293FE5}">
      <dgm:prSet phldrT="[Text]" custT="1"/>
      <dgm:spPr/>
      <dgm:t>
        <a:bodyPr anchor="ctr" anchorCtr="0"/>
        <a:lstStyle/>
        <a:p>
          <a:pPr algn="ctr"/>
          <a:r>
            <a:rPr lang="de-DE" sz="1200" b="0" i="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Lokale Projekte</a:t>
          </a:r>
        </a:p>
      </dgm:t>
    </dgm:pt>
    <dgm:pt modelId="{D0A4CA6C-4165-254E-896F-D4B61D6F102F}" type="parTrans" cxnId="{4C30BF34-7758-F245-AA5A-EACF3ECAE21C}">
      <dgm:prSet/>
      <dgm:spPr/>
      <dgm:t>
        <a:bodyPr/>
        <a:lstStyle/>
        <a:p>
          <a:endParaRPr lang="de-DE"/>
        </a:p>
      </dgm:t>
    </dgm:pt>
    <dgm:pt modelId="{6DAD2D68-45DE-6D4B-BB12-85E396A97091}" type="sibTrans" cxnId="{4C30BF34-7758-F245-AA5A-EACF3ECAE21C}">
      <dgm:prSet/>
      <dgm:spPr>
        <a:solidFill>
          <a:srgbClr val="EA5164"/>
        </a:solidFill>
      </dgm:spPr>
      <dgm:t>
        <a:bodyPr/>
        <a:lstStyle/>
        <a:p>
          <a:endParaRPr lang="de-DE"/>
        </a:p>
      </dgm:t>
    </dgm:pt>
    <dgm:pt modelId="{D6782D96-C83D-D842-AF38-323C21EFD8BF}" type="pres">
      <dgm:prSet presAssocID="{E04BECB5-5EAA-8349-BB71-C29FC463EE19}" presName="Name0" presStyleCnt="0">
        <dgm:presLayoutVars>
          <dgm:chMax val="7"/>
          <dgm:chPref val="7"/>
          <dgm:dir/>
        </dgm:presLayoutVars>
      </dgm:prSet>
      <dgm:spPr/>
    </dgm:pt>
    <dgm:pt modelId="{2EC314B0-5653-D045-A81C-660DEE11D1FF}" type="pres">
      <dgm:prSet presAssocID="{E04BECB5-5EAA-8349-BB71-C29FC463EE19}" presName="Name1" presStyleCnt="0"/>
      <dgm:spPr/>
    </dgm:pt>
    <dgm:pt modelId="{58F24FC6-A75A-EA45-8214-DA69D46A33E5}" type="pres">
      <dgm:prSet presAssocID="{10B6F3E1-09CA-C748-9380-70F9ABB7EFF3}" presName="picture_1" presStyleCnt="0"/>
      <dgm:spPr/>
    </dgm:pt>
    <dgm:pt modelId="{98ABBA20-F11A-B74D-96C1-B96699349F3F}" type="pres">
      <dgm:prSet presAssocID="{10B6F3E1-09CA-C748-9380-70F9ABB7EFF3}" presName="pictureRepeatNode" presStyleLbl="alignImgPlace1" presStyleIdx="0" presStyleCnt="4" custScaleX="71690" custScaleY="71690"/>
      <dgm:spPr/>
    </dgm:pt>
    <dgm:pt modelId="{42889F7C-5B77-D448-AF62-B20835261EAF}" type="pres">
      <dgm:prSet presAssocID="{18A1F8EF-782F-414E-838C-9FDBBD6F77DF}" presName="text_1" presStyleLbl="node1" presStyleIdx="0" presStyleCnt="0">
        <dgm:presLayoutVars>
          <dgm:bulletEnabled val="1"/>
        </dgm:presLayoutVars>
      </dgm:prSet>
      <dgm:spPr/>
    </dgm:pt>
    <dgm:pt modelId="{979B11F1-F9F9-DA41-920D-909942B19D91}" type="pres">
      <dgm:prSet presAssocID="{2D582B43-2D46-704C-8710-621FC2294470}" presName="picture_2" presStyleCnt="0"/>
      <dgm:spPr/>
    </dgm:pt>
    <dgm:pt modelId="{6D12CBDD-35DC-3D42-B7A3-8E0CF532E65B}" type="pres">
      <dgm:prSet presAssocID="{2D582B43-2D46-704C-8710-621FC2294470}" presName="pictureRepeatNode" presStyleLbl="alignImgPlace1" presStyleIdx="1" presStyleCnt="4" custScaleX="137795" custScaleY="137795"/>
      <dgm:spPr/>
    </dgm:pt>
    <dgm:pt modelId="{C56518AE-453C-ED44-8347-C44E673CF7F9}" type="pres">
      <dgm:prSet presAssocID="{F7345EBB-E9B9-6E48-A30A-405D57C80049}" presName="line_2" presStyleLbl="parChTrans1D1" presStyleIdx="0" presStyleCnt="3"/>
      <dgm:spPr>
        <a:ln w="9525"/>
      </dgm:spPr>
    </dgm:pt>
    <dgm:pt modelId="{3B27B5B9-7C53-7341-9EA3-3167EB7F9C57}" type="pres">
      <dgm:prSet presAssocID="{F7345EBB-E9B9-6E48-A30A-405D57C80049}" presName="textparent_2" presStyleLbl="node1" presStyleIdx="0" presStyleCnt="0"/>
      <dgm:spPr/>
    </dgm:pt>
    <dgm:pt modelId="{2D428092-DCC6-CA40-AA1C-3D5BB7AA83C2}" type="pres">
      <dgm:prSet presAssocID="{F7345EBB-E9B9-6E48-A30A-405D57C80049}" presName="text_2" presStyleLbl="revTx" presStyleIdx="0" presStyleCnt="3" custLinFactNeighborX="-95222" custLinFactNeighborY="-2761">
        <dgm:presLayoutVars>
          <dgm:bulletEnabled val="1"/>
        </dgm:presLayoutVars>
      </dgm:prSet>
      <dgm:spPr/>
    </dgm:pt>
    <dgm:pt modelId="{EDEB509C-2F0C-574E-8A77-EEFAEF2C77BF}" type="pres">
      <dgm:prSet presAssocID="{37334245-EADF-0045-94D2-8D89D129A51D}" presName="picture_3" presStyleCnt="0"/>
      <dgm:spPr/>
    </dgm:pt>
    <dgm:pt modelId="{DE019E93-C4CB-E444-805C-7398CDD86CE1}" type="pres">
      <dgm:prSet presAssocID="{37334245-EADF-0045-94D2-8D89D129A51D}" presName="pictureRepeatNode" presStyleLbl="alignImgPlace1" presStyleIdx="2" presStyleCnt="4" custScaleX="137795" custScaleY="137795"/>
      <dgm:spPr/>
    </dgm:pt>
    <dgm:pt modelId="{2DAD2973-CC13-DB48-BBDA-5C1DD54185C9}" type="pres">
      <dgm:prSet presAssocID="{86AA8C98-6BBB-5C40-ADB6-115C668FC29D}" presName="line_3" presStyleLbl="parChTrans1D1" presStyleIdx="1" presStyleCnt="3"/>
      <dgm:spPr>
        <a:ln w="9525"/>
      </dgm:spPr>
    </dgm:pt>
    <dgm:pt modelId="{CFCFA602-D8E3-5545-B051-6CEE15A7FED1}" type="pres">
      <dgm:prSet presAssocID="{86AA8C98-6BBB-5C40-ADB6-115C668FC29D}" presName="textparent_3" presStyleLbl="node1" presStyleIdx="0" presStyleCnt="0"/>
      <dgm:spPr/>
    </dgm:pt>
    <dgm:pt modelId="{F6AAE0F4-6CC8-9443-A17A-C907F125B0AD}" type="pres">
      <dgm:prSet presAssocID="{86AA8C98-6BBB-5C40-ADB6-115C668FC29D}" presName="text_3" presStyleLbl="revTx" presStyleIdx="1" presStyleCnt="3" custScaleX="139158" custScaleY="137795" custLinFactX="-20713" custLinFactNeighborX="-100000" custLinFactNeighborY="-210">
        <dgm:presLayoutVars>
          <dgm:bulletEnabled val="1"/>
        </dgm:presLayoutVars>
      </dgm:prSet>
      <dgm:spPr/>
    </dgm:pt>
    <dgm:pt modelId="{9545809A-9800-5846-BFC6-C94D768F781B}" type="pres">
      <dgm:prSet presAssocID="{6DAD2D68-45DE-6D4B-BB12-85E396A97091}" presName="picture_4" presStyleCnt="0"/>
      <dgm:spPr/>
    </dgm:pt>
    <dgm:pt modelId="{B50A2855-BD1D-DF48-854F-4D1002C6E714}" type="pres">
      <dgm:prSet presAssocID="{6DAD2D68-45DE-6D4B-BB12-85E396A97091}" presName="pictureRepeatNode" presStyleLbl="alignImgPlace1" presStyleIdx="3" presStyleCnt="4" custScaleX="137795" custScaleY="137795"/>
      <dgm:spPr/>
    </dgm:pt>
    <dgm:pt modelId="{77531C16-0F61-EE43-9535-50B3139DF8BA}" type="pres">
      <dgm:prSet presAssocID="{2F415D50-1420-794C-B268-AF4D93293FE5}" presName="line_4" presStyleLbl="parChTrans1D1" presStyleIdx="2" presStyleCnt="3"/>
      <dgm:spPr>
        <a:ln w="9525"/>
      </dgm:spPr>
    </dgm:pt>
    <dgm:pt modelId="{A2C032D1-6E98-C644-9AA2-0AE3F5F6C57B}" type="pres">
      <dgm:prSet presAssocID="{2F415D50-1420-794C-B268-AF4D93293FE5}" presName="textparent_4" presStyleLbl="node1" presStyleIdx="0" presStyleCnt="0"/>
      <dgm:spPr/>
    </dgm:pt>
    <dgm:pt modelId="{D2F9CDA2-6269-164F-9E5A-BDB004027446}" type="pres">
      <dgm:prSet presAssocID="{2F415D50-1420-794C-B268-AF4D93293FE5}" presName="text_4" presStyleLbl="revTx" presStyleIdx="2" presStyleCnt="3" custScaleX="188388" custScaleY="137795" custLinFactX="-72671" custLinFactNeighborX="-100000" custLinFactNeighborY="-994">
        <dgm:presLayoutVars>
          <dgm:bulletEnabled val="1"/>
        </dgm:presLayoutVars>
      </dgm:prSet>
      <dgm:spPr/>
    </dgm:pt>
  </dgm:ptLst>
  <dgm:cxnLst>
    <dgm:cxn modelId="{E57BCC20-60CD-C043-8BB7-CDE82636BC14}" type="presOf" srcId="{86AA8C98-6BBB-5C40-ADB6-115C668FC29D}" destId="{F6AAE0F4-6CC8-9443-A17A-C907F125B0AD}" srcOrd="0" destOrd="0" presId="urn:microsoft.com/office/officeart/2008/layout/CircularPictureCallout"/>
    <dgm:cxn modelId="{4C30BF34-7758-F245-AA5A-EACF3ECAE21C}" srcId="{E04BECB5-5EAA-8349-BB71-C29FC463EE19}" destId="{2F415D50-1420-794C-B268-AF4D93293FE5}" srcOrd="3" destOrd="0" parTransId="{D0A4CA6C-4165-254E-896F-D4B61D6F102F}" sibTransId="{6DAD2D68-45DE-6D4B-BB12-85E396A97091}"/>
    <dgm:cxn modelId="{70EA1336-459E-6E45-BC32-930C231D8BCA}" type="presOf" srcId="{E04BECB5-5EAA-8349-BB71-C29FC463EE19}" destId="{D6782D96-C83D-D842-AF38-323C21EFD8BF}" srcOrd="0" destOrd="0" presId="urn:microsoft.com/office/officeart/2008/layout/CircularPictureCallout"/>
    <dgm:cxn modelId="{E8661339-F265-0344-9F18-A2308BF5373D}" type="presOf" srcId="{F7345EBB-E9B9-6E48-A30A-405D57C80049}" destId="{2D428092-DCC6-CA40-AA1C-3D5BB7AA83C2}" srcOrd="0" destOrd="0" presId="urn:microsoft.com/office/officeart/2008/layout/CircularPictureCallout"/>
    <dgm:cxn modelId="{52738A67-46C3-8F4C-9D40-8C04EBD23A18}" type="presOf" srcId="{37334245-EADF-0045-94D2-8D89D129A51D}" destId="{DE019E93-C4CB-E444-805C-7398CDD86CE1}" srcOrd="0" destOrd="0" presId="urn:microsoft.com/office/officeart/2008/layout/CircularPictureCallout"/>
    <dgm:cxn modelId="{C8ADE56E-4859-AA4A-88AF-1F666A9B560C}" type="presOf" srcId="{10B6F3E1-09CA-C748-9380-70F9ABB7EFF3}" destId="{98ABBA20-F11A-B74D-96C1-B96699349F3F}" srcOrd="0" destOrd="0" presId="urn:microsoft.com/office/officeart/2008/layout/CircularPictureCallout"/>
    <dgm:cxn modelId="{B1C24D71-C8E8-0242-8AC2-635B50CBBCEA}" type="presOf" srcId="{18A1F8EF-782F-414E-838C-9FDBBD6F77DF}" destId="{42889F7C-5B77-D448-AF62-B20835261EAF}" srcOrd="0" destOrd="0" presId="urn:microsoft.com/office/officeart/2008/layout/CircularPictureCallout"/>
    <dgm:cxn modelId="{E9EA8886-6C81-FA40-9B5D-8388A563CDE9}" type="presOf" srcId="{2F415D50-1420-794C-B268-AF4D93293FE5}" destId="{D2F9CDA2-6269-164F-9E5A-BDB004027446}" srcOrd="0" destOrd="0" presId="urn:microsoft.com/office/officeart/2008/layout/CircularPictureCallout"/>
    <dgm:cxn modelId="{01CDD4AE-A448-2346-8EB3-FCBFFD519260}" srcId="{E04BECB5-5EAA-8349-BB71-C29FC463EE19}" destId="{18A1F8EF-782F-414E-838C-9FDBBD6F77DF}" srcOrd="0" destOrd="0" parTransId="{FD3FA0F5-9CC9-5B4D-88DC-9D449C69ECAA}" sibTransId="{10B6F3E1-09CA-C748-9380-70F9ABB7EFF3}"/>
    <dgm:cxn modelId="{2DBFA9B5-5001-D94B-AA68-8F07A2F18314}" type="presOf" srcId="{2D582B43-2D46-704C-8710-621FC2294470}" destId="{6D12CBDD-35DC-3D42-B7A3-8E0CF532E65B}" srcOrd="0" destOrd="0" presId="urn:microsoft.com/office/officeart/2008/layout/CircularPictureCallout"/>
    <dgm:cxn modelId="{5532B0D3-3177-3A4A-B0E5-F68875DB7468}" srcId="{E04BECB5-5EAA-8349-BB71-C29FC463EE19}" destId="{F7345EBB-E9B9-6E48-A30A-405D57C80049}" srcOrd="1" destOrd="0" parTransId="{2DD5C93D-F880-6041-AE2B-F771240550D2}" sibTransId="{2D582B43-2D46-704C-8710-621FC2294470}"/>
    <dgm:cxn modelId="{FF164FDD-4E57-D442-8D19-D1EFB1C13945}" srcId="{E04BECB5-5EAA-8349-BB71-C29FC463EE19}" destId="{86AA8C98-6BBB-5C40-ADB6-115C668FC29D}" srcOrd="2" destOrd="0" parTransId="{C6D9417A-8F60-3643-A918-24D227F489D9}" sibTransId="{37334245-EADF-0045-94D2-8D89D129A51D}"/>
    <dgm:cxn modelId="{42F5CBE2-F946-8649-87C7-E1B3FD36E35A}" type="presOf" srcId="{6DAD2D68-45DE-6D4B-BB12-85E396A97091}" destId="{B50A2855-BD1D-DF48-854F-4D1002C6E714}" srcOrd="0" destOrd="0" presId="urn:microsoft.com/office/officeart/2008/layout/CircularPictureCallout"/>
    <dgm:cxn modelId="{EC692D68-2B92-2845-B7CC-EFE5AA9DD13C}" type="presParOf" srcId="{D6782D96-C83D-D842-AF38-323C21EFD8BF}" destId="{2EC314B0-5653-D045-A81C-660DEE11D1FF}" srcOrd="0" destOrd="0" presId="urn:microsoft.com/office/officeart/2008/layout/CircularPictureCallout"/>
    <dgm:cxn modelId="{3CB9DAE3-94EB-0442-88F6-1E4B9E2AFCC8}" type="presParOf" srcId="{2EC314B0-5653-D045-A81C-660DEE11D1FF}" destId="{58F24FC6-A75A-EA45-8214-DA69D46A33E5}" srcOrd="0" destOrd="0" presId="urn:microsoft.com/office/officeart/2008/layout/CircularPictureCallout"/>
    <dgm:cxn modelId="{3ABE4C76-A405-8743-BEEC-657F537AD0A5}" type="presParOf" srcId="{58F24FC6-A75A-EA45-8214-DA69D46A33E5}" destId="{98ABBA20-F11A-B74D-96C1-B96699349F3F}" srcOrd="0" destOrd="0" presId="urn:microsoft.com/office/officeart/2008/layout/CircularPictureCallout"/>
    <dgm:cxn modelId="{E3C00537-3909-3340-8964-1A00B0C66CC3}" type="presParOf" srcId="{2EC314B0-5653-D045-A81C-660DEE11D1FF}" destId="{42889F7C-5B77-D448-AF62-B20835261EAF}" srcOrd="1" destOrd="0" presId="urn:microsoft.com/office/officeart/2008/layout/CircularPictureCallout"/>
    <dgm:cxn modelId="{14127053-8E90-3B42-BFB2-DAECFD3FFD3B}" type="presParOf" srcId="{2EC314B0-5653-D045-A81C-660DEE11D1FF}" destId="{979B11F1-F9F9-DA41-920D-909942B19D91}" srcOrd="2" destOrd="0" presId="urn:microsoft.com/office/officeart/2008/layout/CircularPictureCallout"/>
    <dgm:cxn modelId="{5660B1C1-64BC-FD41-B90D-A70A86DC2CFE}" type="presParOf" srcId="{979B11F1-F9F9-DA41-920D-909942B19D91}" destId="{6D12CBDD-35DC-3D42-B7A3-8E0CF532E65B}" srcOrd="0" destOrd="0" presId="urn:microsoft.com/office/officeart/2008/layout/CircularPictureCallout"/>
    <dgm:cxn modelId="{03FD814D-A46C-0C4D-9A06-D9EB780D1FCC}" type="presParOf" srcId="{2EC314B0-5653-D045-A81C-660DEE11D1FF}" destId="{C56518AE-453C-ED44-8347-C44E673CF7F9}" srcOrd="3" destOrd="0" presId="urn:microsoft.com/office/officeart/2008/layout/CircularPictureCallout"/>
    <dgm:cxn modelId="{5F83768F-8D4C-BC43-8DF1-55638796ABF9}" type="presParOf" srcId="{2EC314B0-5653-D045-A81C-660DEE11D1FF}" destId="{3B27B5B9-7C53-7341-9EA3-3167EB7F9C57}" srcOrd="4" destOrd="0" presId="urn:microsoft.com/office/officeart/2008/layout/CircularPictureCallout"/>
    <dgm:cxn modelId="{1085ED74-21BA-A54D-BAF2-A6D45F84E377}" type="presParOf" srcId="{3B27B5B9-7C53-7341-9EA3-3167EB7F9C57}" destId="{2D428092-DCC6-CA40-AA1C-3D5BB7AA83C2}" srcOrd="0" destOrd="0" presId="urn:microsoft.com/office/officeart/2008/layout/CircularPictureCallout"/>
    <dgm:cxn modelId="{47A81147-FD50-E546-9906-FB241EE919CD}" type="presParOf" srcId="{2EC314B0-5653-D045-A81C-660DEE11D1FF}" destId="{EDEB509C-2F0C-574E-8A77-EEFAEF2C77BF}" srcOrd="5" destOrd="0" presId="urn:microsoft.com/office/officeart/2008/layout/CircularPictureCallout"/>
    <dgm:cxn modelId="{46CCB82D-37C5-2C4E-BF1F-7E1B4F7C30E4}" type="presParOf" srcId="{EDEB509C-2F0C-574E-8A77-EEFAEF2C77BF}" destId="{DE019E93-C4CB-E444-805C-7398CDD86CE1}" srcOrd="0" destOrd="0" presId="urn:microsoft.com/office/officeart/2008/layout/CircularPictureCallout"/>
    <dgm:cxn modelId="{6FE7D6DA-DA7B-B348-879F-0B85E5DD83B9}" type="presParOf" srcId="{2EC314B0-5653-D045-A81C-660DEE11D1FF}" destId="{2DAD2973-CC13-DB48-BBDA-5C1DD54185C9}" srcOrd="6" destOrd="0" presId="urn:microsoft.com/office/officeart/2008/layout/CircularPictureCallout"/>
    <dgm:cxn modelId="{AA7ABD5C-E643-7A44-BEC4-574DBB853F0F}" type="presParOf" srcId="{2EC314B0-5653-D045-A81C-660DEE11D1FF}" destId="{CFCFA602-D8E3-5545-B051-6CEE15A7FED1}" srcOrd="7" destOrd="0" presId="urn:microsoft.com/office/officeart/2008/layout/CircularPictureCallout"/>
    <dgm:cxn modelId="{4AA5FED6-CBD2-7040-8B7C-11D439C1E535}" type="presParOf" srcId="{CFCFA602-D8E3-5545-B051-6CEE15A7FED1}" destId="{F6AAE0F4-6CC8-9443-A17A-C907F125B0AD}" srcOrd="0" destOrd="0" presId="urn:microsoft.com/office/officeart/2008/layout/CircularPictureCallout"/>
    <dgm:cxn modelId="{913600B3-6B54-EE4F-8962-73F1EB3750A8}" type="presParOf" srcId="{2EC314B0-5653-D045-A81C-660DEE11D1FF}" destId="{9545809A-9800-5846-BFC6-C94D768F781B}" srcOrd="8" destOrd="0" presId="urn:microsoft.com/office/officeart/2008/layout/CircularPictureCallout"/>
    <dgm:cxn modelId="{3B80D836-1D84-4B4F-AD9C-2921FA015457}" type="presParOf" srcId="{9545809A-9800-5846-BFC6-C94D768F781B}" destId="{B50A2855-BD1D-DF48-854F-4D1002C6E714}" srcOrd="0" destOrd="0" presId="urn:microsoft.com/office/officeart/2008/layout/CircularPictureCallout"/>
    <dgm:cxn modelId="{15DF3163-A1F9-ED4E-B550-EA7A3D712D43}" type="presParOf" srcId="{2EC314B0-5653-D045-A81C-660DEE11D1FF}" destId="{77531C16-0F61-EE43-9535-50B3139DF8BA}" srcOrd="9" destOrd="0" presId="urn:microsoft.com/office/officeart/2008/layout/CircularPictureCallout"/>
    <dgm:cxn modelId="{AB31B58E-6D8A-7C46-AA6A-091D5B9DAD00}" type="presParOf" srcId="{2EC314B0-5653-D045-A81C-660DEE11D1FF}" destId="{A2C032D1-6E98-C644-9AA2-0AE3F5F6C57B}" srcOrd="10" destOrd="0" presId="urn:microsoft.com/office/officeart/2008/layout/CircularPictureCallout"/>
    <dgm:cxn modelId="{DE4639E7-0D59-2B4B-9FAE-28CBA366D033}" type="presParOf" srcId="{A2C032D1-6E98-C644-9AA2-0AE3F5F6C57B}" destId="{D2F9CDA2-6269-164F-9E5A-BDB004027446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31C16-0F61-EE43-9535-50B3139DF8BA}">
      <dsp:nvSpPr>
        <dsp:cNvPr id="0" name=""/>
        <dsp:cNvSpPr/>
      </dsp:nvSpPr>
      <dsp:spPr>
        <a:xfrm>
          <a:off x="1144899" y="2641862"/>
          <a:ext cx="2677668" cy="0"/>
        </a:xfrm>
        <a:prstGeom prst="line">
          <a:avLst/>
        </a:prstGeom>
        <a:noFill/>
        <a:ln w="952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D2973-CC13-DB48-BBDA-5C1DD54185C9}">
      <dsp:nvSpPr>
        <dsp:cNvPr id="0" name=""/>
        <dsp:cNvSpPr/>
      </dsp:nvSpPr>
      <dsp:spPr>
        <a:xfrm>
          <a:off x="1144899" y="1708412"/>
          <a:ext cx="2293619" cy="0"/>
        </a:xfrm>
        <a:prstGeom prst="line">
          <a:avLst/>
        </a:prstGeom>
        <a:noFill/>
        <a:ln w="952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518AE-453C-ED44-8347-C44E673CF7F9}">
      <dsp:nvSpPr>
        <dsp:cNvPr id="0" name=""/>
        <dsp:cNvSpPr/>
      </dsp:nvSpPr>
      <dsp:spPr>
        <a:xfrm>
          <a:off x="1144899" y="774962"/>
          <a:ext cx="2677668" cy="0"/>
        </a:xfrm>
        <a:prstGeom prst="line">
          <a:avLst/>
        </a:prstGeom>
        <a:noFill/>
        <a:ln w="952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BBA20-F11A-B74D-96C1-B96699349F3F}">
      <dsp:nvSpPr>
        <dsp:cNvPr id="0" name=""/>
        <dsp:cNvSpPr/>
      </dsp:nvSpPr>
      <dsp:spPr>
        <a:xfrm>
          <a:off x="188913" y="752426"/>
          <a:ext cx="1911972" cy="1911972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B35A7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89F7C-5B77-D448-AF62-B20835261EAF}">
      <dsp:nvSpPr>
        <dsp:cNvPr id="0" name=""/>
        <dsp:cNvSpPr/>
      </dsp:nvSpPr>
      <dsp:spPr>
        <a:xfrm>
          <a:off x="291459" y="1791089"/>
          <a:ext cx="1706880" cy="8801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300" kern="1200"/>
        </a:p>
      </dsp:txBody>
      <dsp:txXfrm>
        <a:off x="291459" y="1791089"/>
        <a:ext cx="1706880" cy="880110"/>
      </dsp:txXfrm>
    </dsp:sp>
    <dsp:sp modelId="{6D12CBDD-35DC-3D42-B7A3-8E0CF532E65B}">
      <dsp:nvSpPr>
        <dsp:cNvPr id="0" name=""/>
        <dsp:cNvSpPr/>
      </dsp:nvSpPr>
      <dsp:spPr>
        <a:xfrm>
          <a:off x="3271318" y="223713"/>
          <a:ext cx="1102497" cy="1102497"/>
        </a:xfrm>
        <a:prstGeom prst="ellipse">
          <a:avLst/>
        </a:prstGeom>
        <a:solidFill>
          <a:srgbClr val="B35A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28092-DCC6-CA40-AA1C-3D5BB7AA83C2}">
      <dsp:nvSpPr>
        <dsp:cNvPr id="0" name=""/>
        <dsp:cNvSpPr/>
      </dsp:nvSpPr>
      <dsp:spPr>
        <a:xfrm>
          <a:off x="3393352" y="352821"/>
          <a:ext cx="870875" cy="80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Workshops &amp; Events</a:t>
          </a:r>
        </a:p>
      </dsp:txBody>
      <dsp:txXfrm>
        <a:off x="3393352" y="352821"/>
        <a:ext cx="870875" cy="800100"/>
      </dsp:txXfrm>
    </dsp:sp>
    <dsp:sp modelId="{DE019E93-C4CB-E444-805C-7398CDD86CE1}">
      <dsp:nvSpPr>
        <dsp:cNvPr id="0" name=""/>
        <dsp:cNvSpPr/>
      </dsp:nvSpPr>
      <dsp:spPr>
        <a:xfrm>
          <a:off x="2887270" y="1157163"/>
          <a:ext cx="1102497" cy="1102497"/>
        </a:xfrm>
        <a:prstGeom prst="ellipse">
          <a:avLst/>
        </a:prstGeom>
        <a:solidFill>
          <a:srgbClr val="59649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AE0F4-6CC8-9443-A17A-C907F125B0AD}">
      <dsp:nvSpPr>
        <dsp:cNvPr id="0" name=""/>
        <dsp:cNvSpPr/>
      </dsp:nvSpPr>
      <dsp:spPr>
        <a:xfrm>
          <a:off x="2749098" y="1155483"/>
          <a:ext cx="1255941" cy="1102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Community Building</a:t>
          </a:r>
        </a:p>
      </dsp:txBody>
      <dsp:txXfrm>
        <a:off x="2749098" y="1155483"/>
        <a:ext cx="1255941" cy="1102497"/>
      </dsp:txXfrm>
    </dsp:sp>
    <dsp:sp modelId="{B50A2855-BD1D-DF48-854F-4D1002C6E714}">
      <dsp:nvSpPr>
        <dsp:cNvPr id="0" name=""/>
        <dsp:cNvSpPr/>
      </dsp:nvSpPr>
      <dsp:spPr>
        <a:xfrm>
          <a:off x="3271318" y="2090613"/>
          <a:ext cx="1102497" cy="1102497"/>
        </a:xfrm>
        <a:prstGeom prst="ellipse">
          <a:avLst/>
        </a:prstGeom>
        <a:solidFill>
          <a:srgbClr val="EA51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9CDA2-6269-164F-9E5A-BDB004027446}">
      <dsp:nvSpPr>
        <dsp:cNvPr id="0" name=""/>
        <dsp:cNvSpPr/>
      </dsp:nvSpPr>
      <dsp:spPr>
        <a:xfrm>
          <a:off x="3377108" y="2082660"/>
          <a:ext cx="922469" cy="1102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i="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Lokale Projekte</a:t>
          </a:r>
        </a:p>
      </dsp:txBody>
      <dsp:txXfrm>
        <a:off x="3377108" y="2082660"/>
        <a:ext cx="922469" cy="1102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524B-4774-4545-9BED-C811F6C667F2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3196-2763-F541-B3D4-850012EC33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6129"/>
          <a:stretch/>
        </p:blipFill>
        <p:spPr>
          <a:xfrm>
            <a:off x="3844372" y="1051966"/>
            <a:ext cx="1482639" cy="348678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0013F1-1454-164C-9D99-9DF63E78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4"/>
          <a:stretch/>
        </p:blipFill>
        <p:spPr>
          <a:xfrm>
            <a:off x="3871755" y="459126"/>
            <a:ext cx="1455256" cy="59284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18592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3092BD07-BC79-C94B-8083-EA3457BC44A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531597" y="1563680"/>
            <a:ext cx="3251840" cy="20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12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1528AF0-51FD-6846-8EC8-13CA06B41B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5AE0B8A-8C46-3347-8A80-D4B527B6C5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97052"/>
            <a:ext cx="5410200" cy="39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1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8C7253-C790-AE40-A6CE-02DC7EB6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6" name="Grafik 1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DEB200F-9722-F34A-A7D7-39A15A4FC0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8" y="1440863"/>
            <a:ext cx="3250800" cy="23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90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6" y="4764111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2" y="4767263"/>
            <a:ext cx="514351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6129"/>
          <a:stretch/>
        </p:blipFill>
        <p:spPr>
          <a:xfrm>
            <a:off x="3844375" y="1051966"/>
            <a:ext cx="1482639" cy="348678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0013F1-1454-164C-9D99-9DF63E78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4"/>
          <a:stretch/>
        </p:blipFill>
        <p:spPr>
          <a:xfrm>
            <a:off x="3871755" y="459126"/>
            <a:ext cx="1455256" cy="59284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23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0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8377651" y="4766072"/>
            <a:ext cx="514351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2447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DC3C9A8-DCB9-9D41-B319-07A84431EB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8245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12FBCEDE-67B6-7D49-9E9C-289E528923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0522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F91A166-6A2B-9549-91B1-B28C285FF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893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2" y="263130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100" y="3068718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1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7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7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1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5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1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749" y="1363153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3248619" y="1363153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05385" y="1363153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8377651" y="4766072"/>
            <a:ext cx="514351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41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7" y="263130"/>
            <a:ext cx="8618895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7" y="1365535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365535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8377651" y="4766072"/>
            <a:ext cx="514351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2364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1BA3903E-1028-7E42-BA16-D3CEEA2FAC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037" y="1365534"/>
            <a:ext cx="4304963" cy="3165989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365535"/>
            <a:ext cx="4262851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1" y="4766072"/>
            <a:ext cx="514351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684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8377651" y="4766072"/>
            <a:ext cx="514351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348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8377651" y="4766072"/>
            <a:ext cx="514351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4675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0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19776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862CB-012B-0F4F-80CE-EFF41B467106}"/>
              </a:ext>
            </a:extLst>
          </p:cNvPr>
          <p:cNvSpPr/>
          <p:nvPr userDrawn="1"/>
        </p:nvSpPr>
        <p:spPr>
          <a:xfrm>
            <a:off x="0" y="4533562"/>
            <a:ext cx="9144000" cy="609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13"/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97106E85-F76B-4A4A-A3BC-838F6D00E9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51435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33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04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 userDrawn="1"/>
        </p:nvSpPr>
        <p:spPr>
          <a:xfrm>
            <a:off x="218485" y="4612460"/>
            <a:ext cx="8698939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</p:spTree>
    <p:extLst>
      <p:ext uri="{BB962C8B-B14F-4D97-AF65-F5344CB8AC3E}">
        <p14:creationId xmlns:p14="http://schemas.microsoft.com/office/powerpoint/2010/main" val="17755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DC3C9A8-DCB9-9D41-B319-07A84431EB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8242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12FBCEDE-67B6-7D49-9E9C-289E528923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0519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F91A166-6A2B-9549-91B1-B28C285FF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890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0" y="263130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4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1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749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3248618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05385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24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0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1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2279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1BA3903E-1028-7E42-BA16-D3CEEA2FAC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037" y="1365530"/>
            <a:ext cx="4304963" cy="3165989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4065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11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5191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862CB-012B-0F4F-80CE-EFF41B467106}"/>
              </a:ext>
            </a:extLst>
          </p:cNvPr>
          <p:cNvSpPr/>
          <p:nvPr userDrawn="1"/>
        </p:nvSpPr>
        <p:spPr>
          <a:xfrm>
            <a:off x="0" y="4533562"/>
            <a:ext cx="9144000" cy="609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13"/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97106E85-F76B-4A4A-A3BC-838F6D00E9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51435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75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 userDrawn="1"/>
        </p:nvSpPr>
        <p:spPr>
          <a:xfrm>
            <a:off x="218485" y="4612460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42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2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AC2B2EE1-0300-EA41-8ED9-C9119829B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b="18858"/>
          <a:stretch/>
        </p:blipFill>
        <p:spPr>
          <a:xfrm>
            <a:off x="252000" y="4677526"/>
            <a:ext cx="654306" cy="4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43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1757366" y="4766075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6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1" y="4766072"/>
            <a:ext cx="514351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AC2B2EE1-0300-EA41-8ED9-C9119829B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b="18858"/>
          <a:stretch/>
        </p:blipFill>
        <p:spPr>
          <a:xfrm>
            <a:off x="252000" y="4677530"/>
            <a:ext cx="654307" cy="4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2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</p:sldLayoutIdLst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hyperlink" Target="mailto:konstanz@correlaid.org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B9701-9847-B04F-A407-742EFBA82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Datenbereinigung mit 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8A134E-B849-5E45-88D1-13E1D5231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14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AB7259E-20A0-447A-B70A-C6AE9D44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95" y="4574991"/>
            <a:ext cx="304850" cy="3048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28AAF1-74DE-4A0F-B8E4-1EA00C6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92" y="3891519"/>
            <a:ext cx="318976" cy="3189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69A673-030D-489F-A6E8-8FF93811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149" y="3829282"/>
            <a:ext cx="629204" cy="41870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9BBFD21-ED44-4DB2-A8A1-DD1F2C6D01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0" y="-4805975"/>
            <a:ext cx="9144000" cy="16255998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77F995-0BD3-4711-B5EB-CD4AA52FB0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AE4E0-8C9D-4A78-BAB1-18D190141661}"/>
              </a:ext>
            </a:extLst>
          </p:cNvPr>
          <p:cNvSpPr txBox="1"/>
          <p:nvPr/>
        </p:nvSpPr>
        <p:spPr>
          <a:xfrm>
            <a:off x="2371064" y="3608019"/>
            <a:ext cx="4412182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Contact </a:t>
            </a:r>
            <a:r>
              <a:rPr kumimoji="0" lang="de-DE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us</a:t>
            </a: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at: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konstanz@correlaid.org</a:t>
            </a:r>
            <a:r>
              <a:rPr kumimoji="0" lang="de-DE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                       @CorrelaidxKN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or</a:t>
            </a: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de-DE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join</a:t>
            </a: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de-DE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our</a:t>
            </a: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de-DE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Slack</a:t>
            </a: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-Channel: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#lc-konstanz</a:t>
            </a:r>
            <a:endParaRPr kumimoji="0" lang="en-GB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B9605-1291-4D8D-8F9A-140716E13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9612" y="380136"/>
            <a:ext cx="4124776" cy="301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4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2C1A4A6-2BE1-B74C-8443-352D4860711D}"/>
              </a:ext>
            </a:extLst>
          </p:cNvPr>
          <p:cNvSpPr/>
          <p:nvPr/>
        </p:nvSpPr>
        <p:spPr>
          <a:xfrm>
            <a:off x="5134963" y="2738097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</a:t>
            </a:r>
            <a:endParaRPr lang="de-DE" sz="1200" b="1" dirty="0">
              <a:solidFill>
                <a:srgbClr val="F0565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A00AA8D-8461-4917-BEFC-605CCD0C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63040F3-76C8-40AE-BA1A-6077494E7815}"/>
              </a:ext>
            </a:extLst>
          </p:cNvPr>
          <p:cNvSpPr txBox="1">
            <a:spLocks/>
          </p:cNvSpPr>
          <p:nvPr/>
        </p:nvSpPr>
        <p:spPr>
          <a:xfrm>
            <a:off x="506775" y="1156771"/>
            <a:ext cx="8262651" cy="343726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/>
              <a:t>    Was ist CorrelAid?</a:t>
            </a:r>
          </a:p>
          <a:p>
            <a:pPr>
              <a:buFont typeface="Symbol" panose="05050102010706020507" pitchFamily="18" charset="2"/>
              <a:buChar char="-"/>
            </a:pPr>
            <a:endParaRPr lang="de-DE" sz="1200"/>
          </a:p>
          <a:p>
            <a:pPr>
              <a:buFont typeface="Symbol" panose="05050102010706020507" pitchFamily="18" charset="2"/>
              <a:buChar char="-"/>
            </a:pPr>
            <a:r>
              <a:rPr lang="de-DE"/>
              <a:t>    Was ist CorrelAid in Konstanz?</a:t>
            </a:r>
          </a:p>
          <a:p>
            <a:pPr>
              <a:buFont typeface="Symbol" panose="05050102010706020507" pitchFamily="18" charset="2"/>
              <a:buChar char="-"/>
            </a:pPr>
            <a:endParaRPr lang="de-DE" sz="1100"/>
          </a:p>
          <a:p>
            <a:pPr>
              <a:buFont typeface="Symbol" panose="05050102010706020507" pitchFamily="18" charset="2"/>
              <a:buChar char="-"/>
            </a:pPr>
            <a:r>
              <a:rPr lang="de-DE"/>
              <a:t>    Datenbereinigung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Wofür brauchen wir das eigentlich?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Tidy Data</a:t>
            </a:r>
          </a:p>
          <a:p>
            <a:pPr lvl="1">
              <a:buFont typeface="Symbol" panose="05050102010706020507" pitchFamily="18" charset="2"/>
              <a:buChar char="-"/>
            </a:pPr>
            <a:endParaRPr lang="de-DE" sz="1100">
              <a:solidFill>
                <a:srgbClr val="3D3D3B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de-DE"/>
              <a:t>    Das Tidyverse</a:t>
            </a:r>
          </a:p>
          <a:p>
            <a:pPr>
              <a:buFont typeface="Symbol" panose="05050102010706020507" pitchFamily="18" charset="2"/>
              <a:buChar char="-"/>
            </a:pPr>
            <a:endParaRPr lang="de-DE" sz="1100"/>
          </a:p>
          <a:p>
            <a:pPr>
              <a:buFont typeface="Symbol" panose="05050102010706020507" pitchFamily="18" charset="2"/>
              <a:buChar char="-"/>
            </a:pPr>
            <a:r>
              <a:rPr lang="de-DE"/>
              <a:t>    Der Plan für heute und Donnerstag</a:t>
            </a:r>
          </a:p>
          <a:p>
            <a:pPr marL="457200" indent="-457200">
              <a:buFont typeface="Symbol" pitchFamily="2" charset="2"/>
              <a:buAutoNum type="arabicPeriod"/>
            </a:pPr>
            <a:endParaRPr lang="de-DE" dirty="0">
              <a:solidFill>
                <a:srgbClr val="1252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0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2C1A4A6-2BE1-B74C-8443-352D4860711D}"/>
              </a:ext>
            </a:extLst>
          </p:cNvPr>
          <p:cNvSpPr/>
          <p:nvPr/>
        </p:nvSpPr>
        <p:spPr>
          <a:xfrm>
            <a:off x="5134963" y="2738097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</a:t>
            </a:r>
            <a:endParaRPr lang="de-DE" sz="1200" b="1" dirty="0">
              <a:solidFill>
                <a:srgbClr val="F0565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98B389F-DCD7-4056-A64B-405832FE4B94}"/>
              </a:ext>
            </a:extLst>
          </p:cNvPr>
          <p:cNvSpPr txBox="1">
            <a:spLocks/>
          </p:cNvSpPr>
          <p:nvPr/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 dirty="0" err="1"/>
              <a:t>CorrelAid</a:t>
            </a:r>
            <a:r>
              <a:rPr lang="de-DE" dirty="0"/>
              <a:t> &amp; </a:t>
            </a:r>
            <a:r>
              <a:rPr lang="de-DE" dirty="0" err="1"/>
              <a:t>CorrelAidXKonstanz</a:t>
            </a:r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73CEC33-1C9C-4878-8DB5-F2F856B40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54859"/>
              </p:ext>
            </p:extLst>
          </p:nvPr>
        </p:nvGraphicFramePr>
        <p:xfrm>
          <a:off x="97764" y="959846"/>
          <a:ext cx="5334000" cy="3416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D7517C03-72B5-467F-9A9F-A739964FE0E9}"/>
              </a:ext>
            </a:extLst>
          </p:cNvPr>
          <p:cNvSpPr txBox="1"/>
          <p:nvPr/>
        </p:nvSpPr>
        <p:spPr>
          <a:xfrm>
            <a:off x="4979624" y="1140589"/>
            <a:ext cx="4066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CorrelAid</a:t>
            </a:r>
            <a:endParaRPr lang="de-DE" sz="18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Netzwerk von über 1000 </a:t>
            </a:r>
            <a:r>
              <a:rPr lang="de-DE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Datenanalyst:innen</a:t>
            </a:r>
            <a:r>
              <a:rPr lang="de-DE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Studierende und Berufstätige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Data4Good-Projekte</a:t>
            </a:r>
          </a:p>
          <a:p>
            <a:endParaRPr lang="de-DE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de-DE" sz="1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Local</a:t>
            </a:r>
            <a:r>
              <a:rPr lang="de-DE" sz="1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Chapter Konstanz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Gründungsort!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Workshops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Lokale Projekte mit NPOs etc.</a:t>
            </a:r>
          </a:p>
        </p:txBody>
      </p:sp>
    </p:spTree>
    <p:extLst>
      <p:ext uri="{BB962C8B-B14F-4D97-AF65-F5344CB8AC3E}">
        <p14:creationId xmlns:p14="http://schemas.microsoft.com/office/powerpoint/2010/main" val="328863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">
            <a:extLst>
              <a:ext uri="{FF2B5EF4-FFF2-40B4-BE49-F238E27FC236}">
                <a16:creationId xmlns:a16="http://schemas.microsoft.com/office/drawing/2014/main" id="{5B2F2A80-17DD-4022-A7E6-FE98EE126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522" y="1363150"/>
            <a:ext cx="1793736" cy="13690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8CB0A5B-D2C6-480F-B7C9-060BD031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872"/>
          <a:stretch/>
        </p:blipFill>
        <p:spPr>
          <a:xfrm>
            <a:off x="3546037" y="1381390"/>
            <a:ext cx="2429761" cy="1353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2AD4D3-D021-40A4-A8EB-9A7CE5F48B6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68890" y="1375568"/>
            <a:ext cx="2370103" cy="13536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C029A2C-65AE-444B-90E7-3413760B22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DE1D01-106C-1D4F-AAB9-10E727E9B0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20B84C-4621-414E-AD7E-50A9A0FA4F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558DF17-3733-FA4B-8034-1DFD4E20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</a:t>
            </a:r>
            <a:r>
              <a:rPr lang="de-DE" dirty="0" err="1"/>
              <a:t>Local</a:t>
            </a:r>
            <a:r>
              <a:rPr lang="de-DE" dirty="0"/>
              <a:t> Chapter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2DE69BB4-B55D-4F00-975F-840DEF821D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803" y="2800634"/>
            <a:ext cx="2532352" cy="1440147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LOKALE PROJEKTE</a:t>
            </a:r>
            <a:endParaRPr lang="de-DE" sz="1650" dirty="0"/>
          </a:p>
          <a:p>
            <a:r>
              <a:rPr lang="en-US" sz="1275" spc="26" dirty="0"/>
              <a:t>In Data4Good-Projekten </a:t>
            </a:r>
            <a:r>
              <a:rPr lang="en-US" sz="1275" spc="26" dirty="0" err="1"/>
              <a:t>unterstützen</a:t>
            </a:r>
            <a:r>
              <a:rPr lang="en-US" sz="1275" spc="26" dirty="0"/>
              <a:t> </a:t>
            </a:r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andere</a:t>
            </a:r>
            <a:r>
              <a:rPr lang="en-US" sz="1275" spc="26" dirty="0"/>
              <a:t> Non-Profits </a:t>
            </a:r>
            <a:r>
              <a:rPr lang="en-US" sz="1275" spc="26" dirty="0" err="1"/>
              <a:t>wie</a:t>
            </a:r>
            <a:r>
              <a:rPr lang="en-US" sz="1275" spc="26" dirty="0"/>
              <a:t> Stolpersteine, das </a:t>
            </a:r>
            <a:r>
              <a:rPr lang="en-US" sz="1275" spc="26" dirty="0" err="1"/>
              <a:t>Meiste</a:t>
            </a:r>
            <a:r>
              <a:rPr lang="en-US" sz="1275" spc="26" dirty="0"/>
              <a:t> </a:t>
            </a:r>
            <a:r>
              <a:rPr lang="en-US" sz="1275" spc="26" dirty="0" err="1"/>
              <a:t>aus</a:t>
            </a:r>
            <a:r>
              <a:rPr lang="en-US" sz="1275" spc="26" dirty="0"/>
              <a:t> </a:t>
            </a:r>
            <a:r>
              <a:rPr lang="en-US" sz="1275" spc="26" dirty="0" err="1"/>
              <a:t>ihren</a:t>
            </a:r>
            <a:r>
              <a:rPr lang="en-US" sz="1275" spc="26" dirty="0"/>
              <a:t> </a:t>
            </a:r>
            <a:r>
              <a:rPr lang="en-US" sz="1275" spc="26" dirty="0" err="1"/>
              <a:t>Daten</a:t>
            </a:r>
            <a:r>
              <a:rPr lang="en-US" sz="1275" spc="26" dirty="0"/>
              <a:t> </a:t>
            </a:r>
            <a:r>
              <a:rPr lang="en-US" sz="1275" spc="26" dirty="0" err="1"/>
              <a:t>herauszuholen</a:t>
            </a:r>
            <a:r>
              <a:rPr lang="en-US" sz="1275" spc="26" dirty="0"/>
              <a:t>. </a:t>
            </a:r>
            <a:endParaRPr lang="de-DE" sz="1275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DAB9892A-F8E2-4794-928E-02ECB8028C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7399" y="2800634"/>
            <a:ext cx="2499538" cy="1639164"/>
          </a:xfrm>
        </p:spPr>
        <p:txBody>
          <a:bodyPr>
            <a:normAutofit lnSpcReduction="10000"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LOKALE KOOPERATIONEN</a:t>
            </a:r>
            <a:endParaRPr lang="de-DE" sz="1275" dirty="0"/>
          </a:p>
          <a:p>
            <a:r>
              <a:rPr lang="en-US" sz="1275" spc="26" dirty="0"/>
              <a:t>In </a:t>
            </a:r>
            <a:r>
              <a:rPr lang="en-US" sz="1275" spc="26" dirty="0" err="1"/>
              <a:t>Kooperationen</a:t>
            </a:r>
            <a:r>
              <a:rPr lang="en-US" sz="1275" spc="26" dirty="0"/>
              <a:t> </a:t>
            </a:r>
            <a:r>
              <a:rPr lang="en-US" sz="1275" spc="26" dirty="0" err="1"/>
              <a:t>mit</a:t>
            </a:r>
            <a:r>
              <a:rPr lang="en-US" sz="1275" spc="26" dirty="0"/>
              <a:t> der Stadt Konstanz, dem ADILT </a:t>
            </a:r>
            <a:r>
              <a:rPr lang="en-US" sz="1275" spc="26" dirty="0" err="1"/>
              <a:t>oder</a:t>
            </a:r>
            <a:r>
              <a:rPr lang="en-US" sz="1275" spc="26" dirty="0"/>
              <a:t> </a:t>
            </a:r>
            <a:r>
              <a:rPr lang="en-US" sz="1275" spc="26" dirty="0" err="1"/>
              <a:t>auch</a:t>
            </a:r>
            <a:r>
              <a:rPr lang="en-US" sz="1275" spc="26" dirty="0"/>
              <a:t> dem SWR warden Packages </a:t>
            </a:r>
            <a:r>
              <a:rPr lang="en-US" sz="1275" spc="26" dirty="0" err="1"/>
              <a:t>geschrieben</a:t>
            </a:r>
            <a:r>
              <a:rPr lang="en-US" sz="1275" spc="26" dirty="0"/>
              <a:t>, </a:t>
            </a:r>
            <a:r>
              <a:rPr lang="en-US" sz="1275" spc="26" dirty="0" err="1"/>
              <a:t>Vorlesungen</a:t>
            </a:r>
            <a:r>
              <a:rPr lang="en-US" sz="1275" spc="26" dirty="0"/>
              <a:t> </a:t>
            </a:r>
            <a:r>
              <a:rPr lang="en-US" sz="1275" spc="26" dirty="0" err="1"/>
              <a:t>gehalten</a:t>
            </a:r>
            <a:r>
              <a:rPr lang="en-US" sz="1275" spc="26" dirty="0"/>
              <a:t> und Hackathons </a:t>
            </a:r>
            <a:r>
              <a:rPr lang="en-US" sz="1275" spc="26" dirty="0" err="1"/>
              <a:t>veranstaltet</a:t>
            </a:r>
            <a:r>
              <a:rPr lang="en-US" sz="1275" spc="26" dirty="0"/>
              <a:t>.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380A7576-0AE4-42D1-ADBD-1EB7A5A0A8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1551" y="2796420"/>
            <a:ext cx="2501972" cy="1444362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WORKSHOPS</a:t>
            </a:r>
            <a:endParaRPr lang="de-DE" sz="1650" dirty="0"/>
          </a:p>
          <a:p>
            <a:r>
              <a:rPr lang="en-US" sz="1275" spc="26" dirty="0"/>
              <a:t>An der Uni </a:t>
            </a:r>
            <a:r>
              <a:rPr lang="en-US" sz="1275" spc="26" dirty="0" err="1"/>
              <a:t>gibt</a:t>
            </a:r>
            <a:r>
              <a:rPr lang="en-US" sz="1275" spc="26" dirty="0"/>
              <a:t> es </a:t>
            </a:r>
            <a:r>
              <a:rPr lang="en-US" sz="1275" spc="26" dirty="0" err="1"/>
              <a:t>regelmäßig</a:t>
            </a:r>
            <a:r>
              <a:rPr lang="en-US" sz="1275" spc="26" dirty="0"/>
              <a:t> Workshops (</a:t>
            </a:r>
            <a:r>
              <a:rPr lang="en-US" sz="1275" spc="26" dirty="0" err="1"/>
              <a:t>bisher</a:t>
            </a:r>
            <a:r>
              <a:rPr lang="en-US" sz="1275" spc="26" dirty="0"/>
              <a:t>) </a:t>
            </a:r>
            <a:r>
              <a:rPr lang="en-US" sz="1275" spc="26" dirty="0" err="1"/>
              <a:t>zur</a:t>
            </a:r>
            <a:r>
              <a:rPr lang="en-US" sz="1275" spc="26" dirty="0"/>
              <a:t> </a:t>
            </a:r>
            <a:r>
              <a:rPr lang="en-US" sz="1275" spc="26" dirty="0" err="1"/>
              <a:t>verschiedenen</a:t>
            </a:r>
            <a:r>
              <a:rPr lang="en-US" sz="1275" spc="26" dirty="0"/>
              <a:t> </a:t>
            </a:r>
            <a:r>
              <a:rPr lang="en-US" sz="1275" spc="26" dirty="0" err="1"/>
              <a:t>Bereichen</a:t>
            </a:r>
            <a:r>
              <a:rPr lang="en-US" sz="1275" spc="26" dirty="0"/>
              <a:t> in R.</a:t>
            </a:r>
            <a:endParaRPr lang="de-DE" sz="1275" dirty="0"/>
          </a:p>
        </p:txBody>
      </p:sp>
    </p:spTree>
    <p:extLst>
      <p:ext uri="{BB962C8B-B14F-4D97-AF65-F5344CB8AC3E}">
        <p14:creationId xmlns:p14="http://schemas.microsoft.com/office/powerpoint/2010/main" val="66665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2C1A4A6-2BE1-B74C-8443-352D4860711D}"/>
              </a:ext>
            </a:extLst>
          </p:cNvPr>
          <p:cNvSpPr/>
          <p:nvPr/>
        </p:nvSpPr>
        <p:spPr>
          <a:xfrm>
            <a:off x="5134963" y="2738097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</a:t>
            </a:r>
            <a:endParaRPr lang="de-DE" sz="1200" b="1" dirty="0">
              <a:solidFill>
                <a:srgbClr val="F0565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C562163-B15C-438E-BE1F-7F275954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Datenbereinigung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9713B435-AE29-41DC-BE89-37A89657F8C9}"/>
              </a:ext>
            </a:extLst>
          </p:cNvPr>
          <p:cNvSpPr/>
          <p:nvPr/>
        </p:nvSpPr>
        <p:spPr>
          <a:xfrm>
            <a:off x="680638" y="1538205"/>
            <a:ext cx="2330971" cy="1033545"/>
          </a:xfrm>
          <a:prstGeom prst="roundRect">
            <a:avLst/>
          </a:prstGeom>
          <a:solidFill>
            <a:srgbClr val="B7D43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Verbesserung der Datenqualität</a:t>
            </a: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67305ABE-AD6F-4C3C-B32A-FDFD07823A8F}"/>
              </a:ext>
            </a:extLst>
          </p:cNvPr>
          <p:cNvSpPr/>
          <p:nvPr/>
        </p:nvSpPr>
        <p:spPr>
          <a:xfrm>
            <a:off x="680638" y="2672187"/>
            <a:ext cx="2330971" cy="1033545"/>
          </a:xfrm>
          <a:prstGeom prst="roundRect">
            <a:avLst/>
          </a:prstGeom>
          <a:solidFill>
            <a:srgbClr val="609A6D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Beheben von Widersprüchen in den Daten</a:t>
            </a:r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F0466700-22E6-423E-B083-AECB5CBA4C3C}"/>
              </a:ext>
            </a:extLst>
          </p:cNvPr>
          <p:cNvSpPr/>
          <p:nvPr/>
        </p:nvSpPr>
        <p:spPr>
          <a:xfrm>
            <a:off x="3228432" y="1538205"/>
            <a:ext cx="2330971" cy="1033545"/>
          </a:xfrm>
          <a:prstGeom prst="roundRect">
            <a:avLst/>
          </a:prstGeom>
          <a:solidFill>
            <a:srgbClr val="235EA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Auffinden von Fehlern in den Daten</a:t>
            </a:r>
          </a:p>
        </p:txBody>
      </p:sp>
      <p:sp>
        <p:nvSpPr>
          <p:cNvPr id="15" name="Rounded Rectangle 93">
            <a:extLst>
              <a:ext uri="{FF2B5EF4-FFF2-40B4-BE49-F238E27FC236}">
                <a16:creationId xmlns:a16="http://schemas.microsoft.com/office/drawing/2014/main" id="{87BC2986-15DF-4B3A-B513-17BBFF1D5364}"/>
              </a:ext>
            </a:extLst>
          </p:cNvPr>
          <p:cNvSpPr/>
          <p:nvPr/>
        </p:nvSpPr>
        <p:spPr>
          <a:xfrm>
            <a:off x="3228432" y="2672185"/>
            <a:ext cx="2330971" cy="1033545"/>
          </a:xfrm>
          <a:prstGeom prst="roundRect">
            <a:avLst/>
          </a:prstGeom>
          <a:solidFill>
            <a:srgbClr val="40879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Umgang mit fehlenden Daten</a:t>
            </a:r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34304474-62BE-49EB-AB7E-C2C6BFBAD9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225523"/>
              </p:ext>
            </p:extLst>
          </p:nvPr>
        </p:nvGraphicFramePr>
        <p:xfrm>
          <a:off x="5454806" y="1354605"/>
          <a:ext cx="3637548" cy="236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D4CD7A2C-65D9-4066-80D2-49224834F2F2}"/>
              </a:ext>
            </a:extLst>
          </p:cNvPr>
          <p:cNvSpPr txBox="1"/>
          <p:nvPr/>
        </p:nvSpPr>
        <p:spPr>
          <a:xfrm>
            <a:off x="6852156" y="3342847"/>
            <a:ext cx="1840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500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80% Datenbereinigung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CFF93E-1165-4D7E-BEFE-A821D250CC5B}"/>
              </a:ext>
            </a:extLst>
          </p:cNvPr>
          <p:cNvSpPr txBox="1"/>
          <p:nvPr/>
        </p:nvSpPr>
        <p:spPr>
          <a:xfrm>
            <a:off x="5611044" y="980303"/>
            <a:ext cx="1840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500" b="1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20% </a:t>
            </a:r>
          </a:p>
          <a:p>
            <a:pPr algn="r"/>
            <a:r>
              <a:rPr lang="de-DE" sz="1500" b="1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Datenanalyse</a:t>
            </a:r>
          </a:p>
        </p:txBody>
      </p:sp>
      <p:pic>
        <p:nvPicPr>
          <p:cNvPr id="19" name="Grafik 18" descr="Statistiken mit einfarbiger Füllung">
            <a:extLst>
              <a:ext uri="{FF2B5EF4-FFF2-40B4-BE49-F238E27FC236}">
                <a16:creationId xmlns:a16="http://schemas.microsoft.com/office/drawing/2014/main" id="{6EA24BD2-8EF6-4AC7-978A-A333D6D0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8531" y="1692703"/>
            <a:ext cx="616498" cy="616498"/>
          </a:xfrm>
          <a:prstGeom prst="rect">
            <a:avLst/>
          </a:prstGeom>
        </p:spPr>
      </p:pic>
      <p:pic>
        <p:nvPicPr>
          <p:cNvPr id="20" name="Grafik 19" descr="Recherche Silhouette">
            <a:extLst>
              <a:ext uri="{FF2B5EF4-FFF2-40B4-BE49-F238E27FC236}">
                <a16:creationId xmlns:a16="http://schemas.microsoft.com/office/drawing/2014/main" id="{E65225DF-A530-480D-86BC-4B2A5CD46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372" y="21685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2C1A4A6-2BE1-B74C-8443-352D4860711D}"/>
              </a:ext>
            </a:extLst>
          </p:cNvPr>
          <p:cNvSpPr/>
          <p:nvPr/>
        </p:nvSpPr>
        <p:spPr>
          <a:xfrm>
            <a:off x="5134963" y="2738097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</a:t>
            </a:r>
            <a:endParaRPr lang="de-DE" sz="1200" b="1" dirty="0">
              <a:solidFill>
                <a:srgbClr val="F0565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7117699-D2F2-4F36-A058-407009F2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Tidyverse</a:t>
            </a:r>
            <a:endParaRPr lang="de-DE" dirty="0"/>
          </a:p>
        </p:txBody>
      </p:sp>
      <p:pic>
        <p:nvPicPr>
          <p:cNvPr id="5" name="Inhaltsplatzhalter 5" descr="Ein Bild, das Text, Licht, Anzeige, Vektorgrafiken enthält.&#10;&#10;Automatisch generierte Beschreibung">
            <a:extLst>
              <a:ext uri="{FF2B5EF4-FFF2-40B4-BE49-F238E27FC236}">
                <a16:creationId xmlns:a16="http://schemas.microsoft.com/office/drawing/2014/main" id="{3B995519-1AF7-4F95-A63C-F27785D84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71" y="1116760"/>
            <a:ext cx="2743466" cy="3167063"/>
          </a:xfrm>
          <a:prstGeom prst="rect">
            <a:avLst/>
          </a:prstGeom>
        </p:spPr>
      </p:pic>
      <p:sp>
        <p:nvSpPr>
          <p:cNvPr id="6" name="Textplatzhalter 6">
            <a:extLst>
              <a:ext uri="{FF2B5EF4-FFF2-40B4-BE49-F238E27FC236}">
                <a16:creationId xmlns:a16="http://schemas.microsoft.com/office/drawing/2014/main" id="{E576CAF7-ABCD-4C48-BD44-97CE0A61AE6F}"/>
              </a:ext>
            </a:extLst>
          </p:cNvPr>
          <p:cNvSpPr txBox="1">
            <a:spLocks/>
          </p:cNvSpPr>
          <p:nvPr/>
        </p:nvSpPr>
        <p:spPr>
          <a:xfrm>
            <a:off x="4350752" y="1118914"/>
            <a:ext cx="4610671" cy="31659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Sammlung von Packages, die aufeinander abgestimmt sind und derselben Logik folgen</a:t>
            </a:r>
          </a:p>
          <a:p>
            <a:endParaRPr lang="de-DE" sz="1600" dirty="0"/>
          </a:p>
          <a:p>
            <a:pPr marL="0" indent="0">
              <a:buNone/>
            </a:pPr>
            <a:r>
              <a:rPr lang="de-DE" sz="1600" dirty="0"/>
              <a:t>Nachschlagewerk: „R </a:t>
            </a:r>
            <a:r>
              <a:rPr lang="de-DE" sz="1600" dirty="0" err="1"/>
              <a:t>for</a:t>
            </a:r>
            <a:r>
              <a:rPr lang="de-DE" sz="1600" dirty="0"/>
              <a:t> Data Science “ </a:t>
            </a:r>
            <a:r>
              <a:rPr lang="de-DE" sz="1600" dirty="0">
                <a:hlinkClick r:id="rId3"/>
              </a:rPr>
              <a:t>https://r4ds.had.co.nz/</a:t>
            </a:r>
            <a:r>
              <a:rPr lang="de-DE" sz="1600" dirty="0"/>
              <a:t> </a:t>
            </a:r>
          </a:p>
          <a:p>
            <a:pPr marL="342900" indent="-342900"/>
            <a:endParaRPr lang="de-DE" sz="1600" dirty="0"/>
          </a:p>
          <a:p>
            <a:pPr marL="0" indent="0">
              <a:buNone/>
            </a:pPr>
            <a:r>
              <a:rPr lang="de-DE" sz="1600" i="1" dirty="0" err="1"/>
              <a:t>Tidyverse</a:t>
            </a:r>
            <a:r>
              <a:rPr lang="de-DE" sz="1600" dirty="0"/>
              <a:t>-Philosophie:</a:t>
            </a:r>
          </a:p>
          <a:p>
            <a:pPr>
              <a:buFontTx/>
              <a:buChar char="-"/>
            </a:pPr>
            <a:r>
              <a:rPr lang="de-DE" sz="1600" dirty="0"/>
              <a:t>Verwende existierende Datenstrukturen.</a:t>
            </a:r>
          </a:p>
          <a:p>
            <a:pPr>
              <a:buFontTx/>
              <a:buChar char="-"/>
            </a:pPr>
            <a:r>
              <a:rPr lang="de-DE" sz="1600" dirty="0"/>
              <a:t>Baue einfache Funktionen mit der Pipe.</a:t>
            </a:r>
          </a:p>
          <a:p>
            <a:pPr>
              <a:buFontTx/>
              <a:buChar char="-"/>
            </a:pPr>
            <a:r>
              <a:rPr lang="de-DE" sz="1600" dirty="0"/>
              <a:t>Benutze funktionale Programmierung.</a:t>
            </a:r>
          </a:p>
          <a:p>
            <a:pPr>
              <a:buFontTx/>
              <a:buChar char="-"/>
            </a:pPr>
            <a:r>
              <a:rPr lang="de-DE" sz="1600" dirty="0"/>
              <a:t>Entwickle für Menschen.</a:t>
            </a:r>
          </a:p>
        </p:txBody>
      </p:sp>
    </p:spTree>
    <p:extLst>
      <p:ext uri="{BB962C8B-B14F-4D97-AF65-F5344CB8AC3E}">
        <p14:creationId xmlns:p14="http://schemas.microsoft.com/office/powerpoint/2010/main" val="705962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2C1A4A6-2BE1-B74C-8443-352D4860711D}"/>
              </a:ext>
            </a:extLst>
          </p:cNvPr>
          <p:cNvSpPr/>
          <p:nvPr/>
        </p:nvSpPr>
        <p:spPr>
          <a:xfrm>
            <a:off x="5134963" y="2738097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</a:t>
            </a:r>
            <a:endParaRPr lang="de-DE" sz="1200" b="1" dirty="0">
              <a:solidFill>
                <a:srgbClr val="F0565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4613F96-BAD8-4E13-A6E6-46C2D5A9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Tidyverse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0E951A-BC61-48C4-96B2-96B3EC44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79" y="1027984"/>
            <a:ext cx="904881" cy="10487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1CBC88-02EC-46BD-B716-F38ED050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16" y="1874081"/>
            <a:ext cx="908074" cy="1048727"/>
          </a:xfrm>
          <a:prstGeom prst="rect">
            <a:avLst/>
          </a:prstGeom>
        </p:spPr>
      </p:pic>
      <p:pic>
        <p:nvPicPr>
          <p:cNvPr id="7" name="Grafik 6" descr="Ein Bild, das Text, Schreibgerät enthält.&#10;&#10;Automatisch generierte Beschreibung">
            <a:extLst>
              <a:ext uri="{FF2B5EF4-FFF2-40B4-BE49-F238E27FC236}">
                <a16:creationId xmlns:a16="http://schemas.microsoft.com/office/drawing/2014/main" id="{21D15D67-9910-4BFC-A564-2E5CE5DC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85" y="2722548"/>
            <a:ext cx="908075" cy="1048728"/>
          </a:xfrm>
          <a:prstGeom prst="rect">
            <a:avLst/>
          </a:prstGeom>
        </p:spPr>
      </p:pic>
      <p:pic>
        <p:nvPicPr>
          <p:cNvPr id="8" name="Grafik 7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D7814A03-D895-4DA3-B51F-B509742B4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916" y="3568645"/>
            <a:ext cx="904881" cy="1048728"/>
          </a:xfrm>
          <a:prstGeom prst="rect">
            <a:avLst/>
          </a:prstGeom>
        </p:spPr>
      </p:pic>
      <p:pic>
        <p:nvPicPr>
          <p:cNvPr id="9" name="Grafik 8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13C84358-7939-4BF7-A342-A6AE665CB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38" y="1027984"/>
            <a:ext cx="904882" cy="10487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6C1DF1-8E14-43BB-B66D-6AE763E3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036" y="1874081"/>
            <a:ext cx="904881" cy="10487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154CA1D-61C5-4286-B3AE-55672825C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9394" y="2722548"/>
            <a:ext cx="904881" cy="1048728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78DB7F3-BFF8-4B10-8D72-816F3BDD5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2036" y="3568645"/>
            <a:ext cx="904882" cy="1048729"/>
          </a:xfrm>
          <a:prstGeom prst="rect">
            <a:avLst/>
          </a:prstGeom>
        </p:spPr>
      </p:pic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8BAB6BB-5E2A-412B-AAA9-C5B7A2F6A208}"/>
              </a:ext>
            </a:extLst>
          </p:cNvPr>
          <p:cNvSpPr txBox="1">
            <a:spLocks/>
          </p:cNvSpPr>
          <p:nvPr/>
        </p:nvSpPr>
        <p:spPr>
          <a:xfrm>
            <a:off x="2208555" y="1371069"/>
            <a:ext cx="2142197" cy="36255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Datenvisualisierung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3394073-5649-4E1C-BD15-37CFD6C5EDA7}"/>
              </a:ext>
            </a:extLst>
          </p:cNvPr>
          <p:cNvSpPr txBox="1">
            <a:spLocks/>
          </p:cNvSpPr>
          <p:nvPr/>
        </p:nvSpPr>
        <p:spPr>
          <a:xfrm>
            <a:off x="2593990" y="2231696"/>
            <a:ext cx="2142197" cy="36255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Datenmanipulation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5429B79F-49E7-4D10-B83C-A81CBCC5AF15}"/>
              </a:ext>
            </a:extLst>
          </p:cNvPr>
          <p:cNvSpPr txBox="1">
            <a:spLocks/>
          </p:cNvSpPr>
          <p:nvPr/>
        </p:nvSpPr>
        <p:spPr>
          <a:xfrm>
            <a:off x="2208555" y="3099145"/>
            <a:ext cx="2142197" cy="36255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Datenbereinigung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82C31863-A4EF-45AB-BC7C-5E3574C0491C}"/>
              </a:ext>
            </a:extLst>
          </p:cNvPr>
          <p:cNvSpPr txBox="1">
            <a:spLocks/>
          </p:cNvSpPr>
          <p:nvPr/>
        </p:nvSpPr>
        <p:spPr>
          <a:xfrm>
            <a:off x="2593990" y="3936970"/>
            <a:ext cx="2142197" cy="36255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Datenimport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C72F3AA-1582-4064-8C7E-167476B26E45}"/>
              </a:ext>
            </a:extLst>
          </p:cNvPr>
          <p:cNvSpPr txBox="1">
            <a:spLocks/>
          </p:cNvSpPr>
          <p:nvPr/>
        </p:nvSpPr>
        <p:spPr>
          <a:xfrm>
            <a:off x="5864346" y="1384414"/>
            <a:ext cx="3027654" cy="36255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Funktionale Programmierung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86A85C1F-2A3F-4309-8BBA-5D22A1693FD0}"/>
              </a:ext>
            </a:extLst>
          </p:cNvPr>
          <p:cNvSpPr txBox="1">
            <a:spLocks/>
          </p:cNvSpPr>
          <p:nvPr/>
        </p:nvSpPr>
        <p:spPr>
          <a:xfrm>
            <a:off x="6307074" y="2231696"/>
            <a:ext cx="2142197" cy="36255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Datensätze</a:t>
            </a:r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FF22D7C4-A769-4035-9446-45009A933416}"/>
              </a:ext>
            </a:extLst>
          </p:cNvPr>
          <p:cNvSpPr txBox="1">
            <a:spLocks/>
          </p:cNvSpPr>
          <p:nvPr/>
        </p:nvSpPr>
        <p:spPr>
          <a:xfrm>
            <a:off x="5864346" y="3102596"/>
            <a:ext cx="2142197" cy="36255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Zeichenfolgen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54D7E9C0-32B5-49CA-9BFC-70DAFA680C44}"/>
              </a:ext>
            </a:extLst>
          </p:cNvPr>
          <p:cNvSpPr txBox="1">
            <a:spLocks/>
          </p:cNvSpPr>
          <p:nvPr/>
        </p:nvSpPr>
        <p:spPr>
          <a:xfrm>
            <a:off x="6307074" y="3911731"/>
            <a:ext cx="2142197" cy="36255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Faktoren</a:t>
            </a:r>
          </a:p>
        </p:txBody>
      </p:sp>
    </p:spTree>
    <p:extLst>
      <p:ext uri="{BB962C8B-B14F-4D97-AF65-F5344CB8AC3E}">
        <p14:creationId xmlns:p14="http://schemas.microsoft.com/office/powerpoint/2010/main" val="317579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2C1A4A6-2BE1-B74C-8443-352D4860711D}"/>
              </a:ext>
            </a:extLst>
          </p:cNvPr>
          <p:cNvSpPr/>
          <p:nvPr/>
        </p:nvSpPr>
        <p:spPr>
          <a:xfrm>
            <a:off x="5134963" y="2738097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</a:t>
            </a:r>
            <a:endParaRPr lang="de-DE" sz="1200" b="1" dirty="0">
              <a:solidFill>
                <a:srgbClr val="F0565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03EECB-489F-4EC4-AEF5-B3AAF835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2" y="1238753"/>
            <a:ext cx="3955040" cy="27622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36A6DAB-56C3-4E30-A901-EFC4236A3F46}"/>
              </a:ext>
            </a:extLst>
          </p:cNvPr>
          <p:cNvSpPr txBox="1"/>
          <p:nvPr/>
        </p:nvSpPr>
        <p:spPr>
          <a:xfrm>
            <a:off x="1284695" y="3951623"/>
            <a:ext cx="3176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https://upload.wikimedia.org/wikipedia/en/b/b9/MagrittePipe.jpg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9B7AD0B1-FF93-400C-A62A-22C0AAACE6E3}"/>
              </a:ext>
            </a:extLst>
          </p:cNvPr>
          <p:cNvSpPr txBox="1">
            <a:spLocks/>
          </p:cNvSpPr>
          <p:nvPr/>
        </p:nvSpPr>
        <p:spPr>
          <a:xfrm>
            <a:off x="4451009" y="1257279"/>
            <a:ext cx="4299953" cy="3165989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Kombination von mehreren Operationen im Code</a:t>
            </a:r>
          </a:p>
          <a:p>
            <a:endParaRPr lang="de-DE" sz="1600" dirty="0"/>
          </a:p>
          <a:p>
            <a:pPr marL="0" indent="0">
              <a:buNone/>
            </a:pPr>
            <a:r>
              <a:rPr lang="de-DE" sz="1600" dirty="0"/>
              <a:t>Vermeidung unnötiger Komplexität durch Klammern, bessere Lesbarkeit des Codes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141771-5CBB-4BB2-B550-44E16B2608E3}"/>
              </a:ext>
            </a:extLst>
          </p:cNvPr>
          <p:cNvSpPr txBox="1"/>
          <p:nvPr/>
        </p:nvSpPr>
        <p:spPr>
          <a:xfrm>
            <a:off x="4521528" y="3335504"/>
            <a:ext cx="330868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</a:rPr>
              <a:t> %&gt;%</a:t>
            </a:r>
          </a:p>
          <a:p>
            <a:r>
              <a:rPr lang="de-DE" dirty="0">
                <a:latin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</a:rPr>
              <a:t>package</a:t>
            </a:r>
            <a:r>
              <a:rPr lang="de-DE" dirty="0">
                <a:latin typeface="Consolas" panose="020B0609020204030204" pitchFamily="49" charset="0"/>
              </a:rPr>
              <a:t>::function1() %&gt;%</a:t>
            </a:r>
          </a:p>
          <a:p>
            <a:r>
              <a:rPr lang="de-DE" dirty="0">
                <a:latin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</a:rPr>
              <a:t>package</a:t>
            </a:r>
            <a:r>
              <a:rPr lang="de-DE" dirty="0">
                <a:latin typeface="Consolas" panose="020B0609020204030204" pitchFamily="49" charset="0"/>
              </a:rPr>
              <a:t>::function2()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69AE9EF-65FF-4BB7-85CB-F4C0785B93DA}"/>
              </a:ext>
            </a:extLst>
          </p:cNvPr>
          <p:cNvSpPr txBox="1"/>
          <p:nvPr/>
        </p:nvSpPr>
        <p:spPr>
          <a:xfrm>
            <a:off x="4521528" y="2917076"/>
            <a:ext cx="43704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</a:rPr>
              <a:t>package</a:t>
            </a:r>
            <a:r>
              <a:rPr lang="de-DE" dirty="0">
                <a:latin typeface="Consolas" panose="020B0609020204030204" pitchFamily="49" charset="0"/>
              </a:rPr>
              <a:t>::function2(</a:t>
            </a:r>
            <a:r>
              <a:rPr lang="de-DE" dirty="0" err="1">
                <a:latin typeface="Consolas" panose="020B0609020204030204" pitchFamily="49" charset="0"/>
              </a:rPr>
              <a:t>package</a:t>
            </a:r>
            <a:r>
              <a:rPr lang="de-DE" dirty="0">
                <a:latin typeface="Consolas" panose="020B0609020204030204" pitchFamily="49" charset="0"/>
              </a:rPr>
              <a:t>::function1(</a:t>
            </a:r>
            <a:r>
              <a:rPr lang="de-DE" dirty="0" err="1">
                <a:latin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A9C4338-0508-41DD-91A6-8A9D7A6D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Tidyverse</a:t>
            </a:r>
            <a:r>
              <a:rPr lang="de-DE" dirty="0"/>
              <a:t> – Die Pipe</a:t>
            </a:r>
          </a:p>
        </p:txBody>
      </p:sp>
    </p:spTree>
    <p:extLst>
      <p:ext uri="{BB962C8B-B14F-4D97-AF65-F5344CB8AC3E}">
        <p14:creationId xmlns:p14="http://schemas.microsoft.com/office/powerpoint/2010/main" val="150602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E099CFBC-2B52-4DE0-8A05-CAE4E8F6E8FB}"/>
              </a:ext>
            </a:extLst>
          </p:cNvPr>
          <p:cNvSpPr txBox="1">
            <a:spLocks/>
          </p:cNvSpPr>
          <p:nvPr/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/>
              <a:t>Die </a:t>
            </a:r>
            <a:r>
              <a:rPr lang="de-DE" i="1"/>
              <a:t>dplyr</a:t>
            </a:r>
            <a:r>
              <a:rPr lang="de-DE"/>
              <a:t>-Verben</a:t>
            </a:r>
            <a:endParaRPr lang="de-DE" dirty="0"/>
          </a:p>
        </p:txBody>
      </p:sp>
      <p:sp>
        <p:nvSpPr>
          <p:cNvPr id="12" name="Abgerundetes Rechteck 4">
            <a:extLst>
              <a:ext uri="{FF2B5EF4-FFF2-40B4-BE49-F238E27FC236}">
                <a16:creationId xmlns:a16="http://schemas.microsoft.com/office/drawing/2014/main" id="{55C27AC9-46F5-4FFA-8F83-3FBD9E14673A}"/>
              </a:ext>
            </a:extLst>
          </p:cNvPr>
          <p:cNvSpPr/>
          <p:nvPr/>
        </p:nvSpPr>
        <p:spPr>
          <a:xfrm>
            <a:off x="252000" y="1079402"/>
            <a:ext cx="2976000" cy="480000"/>
          </a:xfrm>
          <a:prstGeom prst="roundRect">
            <a:avLst/>
          </a:prstGeom>
          <a:solidFill>
            <a:srgbClr val="96C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67" dirty="0" err="1">
                <a:latin typeface="Roboto Light" pitchFamily="2" charset="0"/>
                <a:ea typeface="Roboto Light" pitchFamily="2" charset="0"/>
              </a:rPr>
              <a:t>filter</a:t>
            </a:r>
            <a:endParaRPr lang="de-DE" sz="1867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3" name="Abgerundetes Rechteck 5">
            <a:extLst>
              <a:ext uri="{FF2B5EF4-FFF2-40B4-BE49-F238E27FC236}">
                <a16:creationId xmlns:a16="http://schemas.microsoft.com/office/drawing/2014/main" id="{AFE878BE-F714-42C5-A6E5-5F8CABA8B1B9}"/>
              </a:ext>
            </a:extLst>
          </p:cNvPr>
          <p:cNvSpPr/>
          <p:nvPr/>
        </p:nvSpPr>
        <p:spPr>
          <a:xfrm>
            <a:off x="3364165" y="1079402"/>
            <a:ext cx="5391668" cy="480000"/>
          </a:xfrm>
          <a:prstGeom prst="roundRect">
            <a:avLst/>
          </a:prstGeom>
          <a:noFill/>
          <a:ln w="12700">
            <a:solidFill>
              <a:srgbClr val="96C3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96C342"/>
                </a:solidFill>
                <a:latin typeface="Roboto Light" pitchFamily="2" charset="0"/>
                <a:ea typeface="Roboto Light" pitchFamily="2" charset="0"/>
              </a:rPr>
              <a:t>  Auswahl von Zeilen basierend auf ihren Werten</a:t>
            </a:r>
          </a:p>
        </p:txBody>
      </p:sp>
      <p:sp>
        <p:nvSpPr>
          <p:cNvPr id="14" name="Abgerundetes Rechteck 8">
            <a:extLst>
              <a:ext uri="{FF2B5EF4-FFF2-40B4-BE49-F238E27FC236}">
                <a16:creationId xmlns:a16="http://schemas.microsoft.com/office/drawing/2014/main" id="{97F7E501-AE15-4940-9C46-70854E4F63A3}"/>
              </a:ext>
            </a:extLst>
          </p:cNvPr>
          <p:cNvSpPr/>
          <p:nvPr/>
        </p:nvSpPr>
        <p:spPr>
          <a:xfrm>
            <a:off x="3364165" y="1648630"/>
            <a:ext cx="5391668" cy="469956"/>
          </a:xfrm>
          <a:prstGeom prst="roundRect">
            <a:avLst/>
          </a:prstGeom>
          <a:noFill/>
          <a:ln w="12700">
            <a:solidFill>
              <a:srgbClr val="78A9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78A973"/>
                </a:solidFill>
                <a:latin typeface="Roboto Light" pitchFamily="2" charset="0"/>
                <a:ea typeface="Roboto Light" pitchFamily="2" charset="0"/>
              </a:rPr>
              <a:t>  Auswahl von Spalten basierend auf ihren Bezeichnungen</a:t>
            </a:r>
          </a:p>
        </p:txBody>
      </p:sp>
      <p:sp>
        <p:nvSpPr>
          <p:cNvPr id="15" name="Abgerundetes Rechteck 9">
            <a:extLst>
              <a:ext uri="{FF2B5EF4-FFF2-40B4-BE49-F238E27FC236}">
                <a16:creationId xmlns:a16="http://schemas.microsoft.com/office/drawing/2014/main" id="{020EA9B4-6105-4FFA-B4E5-3603DF8C5241}"/>
              </a:ext>
            </a:extLst>
          </p:cNvPr>
          <p:cNvSpPr/>
          <p:nvPr/>
        </p:nvSpPr>
        <p:spPr>
          <a:xfrm>
            <a:off x="252000" y="1648630"/>
            <a:ext cx="2976000" cy="480000"/>
          </a:xfrm>
          <a:prstGeom prst="roundRect">
            <a:avLst/>
          </a:prstGeom>
          <a:solidFill>
            <a:srgbClr val="78A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67" dirty="0" err="1">
                <a:latin typeface="Roboto Light" pitchFamily="2" charset="0"/>
                <a:ea typeface="Roboto Light" pitchFamily="2" charset="0"/>
              </a:rPr>
              <a:t>select</a:t>
            </a:r>
            <a:endParaRPr lang="de-DE" sz="1867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6" name="Abgerundetes Rechteck 10">
            <a:extLst>
              <a:ext uri="{FF2B5EF4-FFF2-40B4-BE49-F238E27FC236}">
                <a16:creationId xmlns:a16="http://schemas.microsoft.com/office/drawing/2014/main" id="{E17E1B00-F170-4E44-AAD9-D38738C07D2D}"/>
              </a:ext>
            </a:extLst>
          </p:cNvPr>
          <p:cNvSpPr/>
          <p:nvPr/>
        </p:nvSpPr>
        <p:spPr>
          <a:xfrm>
            <a:off x="3364164" y="2217858"/>
            <a:ext cx="5391669" cy="469956"/>
          </a:xfrm>
          <a:prstGeom prst="roundRect">
            <a:avLst/>
          </a:prstGeom>
          <a:noFill/>
          <a:ln w="12700">
            <a:solidFill>
              <a:srgbClr val="3863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3863A2"/>
                </a:solidFill>
                <a:latin typeface="Roboto Light" pitchFamily="2" charset="0"/>
                <a:ea typeface="Roboto Light" pitchFamily="2" charset="0"/>
              </a:rPr>
              <a:t>  Erstellung neuer Variablen mit Hilfe von existierenden Variablen</a:t>
            </a:r>
          </a:p>
        </p:txBody>
      </p:sp>
      <p:sp>
        <p:nvSpPr>
          <p:cNvPr id="17" name="Abgerundetes Rechteck 11">
            <a:extLst>
              <a:ext uri="{FF2B5EF4-FFF2-40B4-BE49-F238E27FC236}">
                <a16:creationId xmlns:a16="http://schemas.microsoft.com/office/drawing/2014/main" id="{992E428F-A0C0-46EA-A319-35BAE20BD7E1}"/>
              </a:ext>
            </a:extLst>
          </p:cNvPr>
          <p:cNvSpPr/>
          <p:nvPr/>
        </p:nvSpPr>
        <p:spPr>
          <a:xfrm>
            <a:off x="252000" y="2217858"/>
            <a:ext cx="2976000" cy="480000"/>
          </a:xfrm>
          <a:prstGeom prst="roundRect">
            <a:avLst/>
          </a:prstGeom>
          <a:solidFill>
            <a:srgbClr val="386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67" dirty="0" err="1">
                <a:latin typeface="Roboto Light" pitchFamily="2" charset="0"/>
                <a:ea typeface="Roboto Light" pitchFamily="2" charset="0"/>
              </a:rPr>
              <a:t>mutate</a:t>
            </a:r>
            <a:endParaRPr lang="de-DE" sz="1867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Abgerundetes Rechteck 12">
            <a:extLst>
              <a:ext uri="{FF2B5EF4-FFF2-40B4-BE49-F238E27FC236}">
                <a16:creationId xmlns:a16="http://schemas.microsoft.com/office/drawing/2014/main" id="{D267B0A3-4964-4824-8087-D95045E876A0}"/>
              </a:ext>
            </a:extLst>
          </p:cNvPr>
          <p:cNvSpPr/>
          <p:nvPr/>
        </p:nvSpPr>
        <p:spPr>
          <a:xfrm>
            <a:off x="252000" y="3348620"/>
            <a:ext cx="2976000" cy="480000"/>
          </a:xfrm>
          <a:prstGeom prst="roundRect">
            <a:avLst/>
          </a:prstGeom>
          <a:solidFill>
            <a:srgbClr val="7C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67" dirty="0" err="1">
                <a:latin typeface="Roboto Light" pitchFamily="2" charset="0"/>
                <a:ea typeface="Roboto Light" pitchFamily="2" charset="0"/>
              </a:rPr>
              <a:t>group_by</a:t>
            </a:r>
            <a:endParaRPr lang="de-DE" sz="1867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9" name="Abgerundetes Rechteck 13">
            <a:extLst>
              <a:ext uri="{FF2B5EF4-FFF2-40B4-BE49-F238E27FC236}">
                <a16:creationId xmlns:a16="http://schemas.microsoft.com/office/drawing/2014/main" id="{667D243A-7885-4139-8F08-775F46859481}"/>
              </a:ext>
            </a:extLst>
          </p:cNvPr>
          <p:cNvSpPr/>
          <p:nvPr/>
        </p:nvSpPr>
        <p:spPr>
          <a:xfrm>
            <a:off x="3364164" y="3348620"/>
            <a:ext cx="5391669" cy="469956"/>
          </a:xfrm>
          <a:prstGeom prst="roundRect">
            <a:avLst/>
          </a:prstGeom>
          <a:noFill/>
          <a:ln w="12700">
            <a:solidFill>
              <a:srgbClr val="7C649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7C6491"/>
                </a:solidFill>
                <a:latin typeface="Roboto Light" pitchFamily="2" charset="0"/>
                <a:ea typeface="Roboto Light" pitchFamily="2" charset="0"/>
              </a:rPr>
              <a:t>  Ausführen von Operationen für definierte Gruppen</a:t>
            </a:r>
          </a:p>
        </p:txBody>
      </p:sp>
      <p:sp>
        <p:nvSpPr>
          <p:cNvPr id="20" name="Abgerundetes Rechteck 14">
            <a:extLst>
              <a:ext uri="{FF2B5EF4-FFF2-40B4-BE49-F238E27FC236}">
                <a16:creationId xmlns:a16="http://schemas.microsoft.com/office/drawing/2014/main" id="{882B9575-4E3C-45EB-9B30-6B71B1BB5393}"/>
              </a:ext>
            </a:extLst>
          </p:cNvPr>
          <p:cNvSpPr/>
          <p:nvPr/>
        </p:nvSpPr>
        <p:spPr>
          <a:xfrm>
            <a:off x="252000" y="3917848"/>
            <a:ext cx="2976000" cy="528000"/>
          </a:xfrm>
          <a:prstGeom prst="roundRect">
            <a:avLst/>
          </a:prstGeom>
          <a:solidFill>
            <a:srgbClr val="B35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67" dirty="0" err="1">
                <a:latin typeface="Roboto Light" pitchFamily="2" charset="0"/>
                <a:ea typeface="Roboto Light" pitchFamily="2" charset="0"/>
              </a:rPr>
              <a:t>summarise</a:t>
            </a:r>
            <a:endParaRPr lang="de-DE" sz="1867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1" name="Abgerundetes Rechteck 15">
            <a:extLst>
              <a:ext uri="{FF2B5EF4-FFF2-40B4-BE49-F238E27FC236}">
                <a16:creationId xmlns:a16="http://schemas.microsoft.com/office/drawing/2014/main" id="{83930A20-D450-458C-B157-639AA6BFDF2B}"/>
              </a:ext>
            </a:extLst>
          </p:cNvPr>
          <p:cNvSpPr/>
          <p:nvPr/>
        </p:nvSpPr>
        <p:spPr>
          <a:xfrm>
            <a:off x="3364163" y="3907804"/>
            <a:ext cx="5391671" cy="538044"/>
          </a:xfrm>
          <a:prstGeom prst="roundRect">
            <a:avLst/>
          </a:prstGeom>
          <a:noFill/>
          <a:ln w="12700">
            <a:solidFill>
              <a:srgbClr val="B35A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rPr>
              <a:t>  Zusammenfassen von verschiedenen Werten 	</a:t>
            </a:r>
          </a:p>
        </p:txBody>
      </p:sp>
      <p:sp>
        <p:nvSpPr>
          <p:cNvPr id="22" name="Abgerundetes Rechteck 10">
            <a:extLst>
              <a:ext uri="{FF2B5EF4-FFF2-40B4-BE49-F238E27FC236}">
                <a16:creationId xmlns:a16="http://schemas.microsoft.com/office/drawing/2014/main" id="{E0F8517D-6DC7-4489-9E06-8260F33FF71A}"/>
              </a:ext>
            </a:extLst>
          </p:cNvPr>
          <p:cNvSpPr/>
          <p:nvPr/>
        </p:nvSpPr>
        <p:spPr>
          <a:xfrm>
            <a:off x="252001" y="2779392"/>
            <a:ext cx="2976000" cy="48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67" dirty="0" err="1">
                <a:latin typeface="Roboto Light" panose="02000000000000000000" pitchFamily="2" charset="0"/>
                <a:ea typeface="Roboto Light" panose="02000000000000000000" pitchFamily="2" charset="0"/>
              </a:rPr>
              <a:t>arrange</a:t>
            </a:r>
            <a:endParaRPr lang="de-DE" sz="1867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Abgerundetes Rechteck 13">
            <a:extLst>
              <a:ext uri="{FF2B5EF4-FFF2-40B4-BE49-F238E27FC236}">
                <a16:creationId xmlns:a16="http://schemas.microsoft.com/office/drawing/2014/main" id="{270EC517-46F9-4FC4-ADB5-D8CCABBCB7B1}"/>
              </a:ext>
            </a:extLst>
          </p:cNvPr>
          <p:cNvSpPr/>
          <p:nvPr/>
        </p:nvSpPr>
        <p:spPr>
          <a:xfrm>
            <a:off x="3364162" y="2793185"/>
            <a:ext cx="5391672" cy="46995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 Sortierung der Zeilen</a:t>
            </a:r>
          </a:p>
        </p:txBody>
      </p:sp>
    </p:spTree>
    <p:extLst>
      <p:ext uri="{BB962C8B-B14F-4D97-AF65-F5344CB8AC3E}">
        <p14:creationId xmlns:p14="http://schemas.microsoft.com/office/powerpoint/2010/main" val="2796215053"/>
      </p:ext>
    </p:extLst>
  </p:cSld>
  <p:clrMapOvr>
    <a:masterClrMapping/>
  </p:clrMapOvr>
</p:sld>
</file>

<file path=ppt/theme/theme1.xml><?xml version="1.0" encoding="utf-8"?>
<a:theme xmlns:a="http://schemas.openxmlformats.org/drawingml/2006/main" name="1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CorrelAid</Template>
  <TotalTime>0</TotalTime>
  <Words>364</Words>
  <Application>Microsoft Office PowerPoint</Application>
  <PresentationFormat>Bildschirmpräsentation (16:9)</PresentationFormat>
  <Paragraphs>95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Arial</vt:lpstr>
      <vt:lpstr>Calibri</vt:lpstr>
      <vt:lpstr>Consolas</vt:lpstr>
      <vt:lpstr>Roboto</vt:lpstr>
      <vt:lpstr>Roboto Light</vt:lpstr>
      <vt:lpstr>Symbol</vt:lpstr>
      <vt:lpstr>1_CorrelAid</vt:lpstr>
      <vt:lpstr>Benutzerdefiniertes Design</vt:lpstr>
      <vt:lpstr>2_CorrelAid</vt:lpstr>
      <vt:lpstr>Datenbereinigung mit R</vt:lpstr>
      <vt:lpstr>Agenda</vt:lpstr>
      <vt:lpstr>PowerPoint-Präsentation</vt:lpstr>
      <vt:lpstr>Unser Local Chapter</vt:lpstr>
      <vt:lpstr>Datenbereinigung</vt:lpstr>
      <vt:lpstr>Das Tidyverse</vt:lpstr>
      <vt:lpstr>Das Tidyverse</vt:lpstr>
      <vt:lpstr>Das Tidyverse – Die Pipe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Nina Hauser</dc:creator>
  <cp:lastModifiedBy>Lea Lake</cp:lastModifiedBy>
  <cp:revision>42</cp:revision>
  <dcterms:created xsi:type="dcterms:W3CDTF">2020-06-04T12:31:09Z</dcterms:created>
  <dcterms:modified xsi:type="dcterms:W3CDTF">2021-11-23T10:40:05Z</dcterms:modified>
</cp:coreProperties>
</file>